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60" r:id="rId2"/>
    <p:sldId id="353" r:id="rId3"/>
    <p:sldId id="344" r:id="rId4"/>
    <p:sldId id="371" r:id="rId5"/>
    <p:sldId id="372" r:id="rId6"/>
    <p:sldId id="365" r:id="rId7"/>
    <p:sldId id="2141411921" r:id="rId8"/>
    <p:sldId id="368" r:id="rId9"/>
    <p:sldId id="366" r:id="rId10"/>
    <p:sldId id="2141411914" r:id="rId11"/>
    <p:sldId id="2141411915" r:id="rId12"/>
    <p:sldId id="2141411919" r:id="rId13"/>
    <p:sldId id="351" r:id="rId14"/>
    <p:sldId id="263" r:id="rId15"/>
  </p:sldIdLst>
  <p:sldSz cx="12192000" cy="6858000"/>
  <p:notesSz cx="6950075" cy="9236075"/>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4CB4"/>
    <a:srgbClr val="0461C8"/>
    <a:srgbClr val="0947C3"/>
    <a:srgbClr val="0033CC"/>
    <a:srgbClr val="336699"/>
    <a:srgbClr val="0066CC"/>
    <a:srgbClr val="3366CC"/>
    <a:srgbClr val="0099FF"/>
    <a:srgbClr val="01B4E7"/>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1" autoAdjust="0"/>
    <p:restoredTop sz="97866" autoAdjust="0"/>
  </p:normalViewPr>
  <p:slideViewPr>
    <p:cSldViewPr snapToGrid="0" showGuides="1">
      <p:cViewPr varScale="1">
        <p:scale>
          <a:sx n="142" d="100"/>
          <a:sy n="142" d="100"/>
        </p:scale>
        <p:origin x="144" y="150"/>
      </p:cViewPr>
      <p:guideLst>
        <p:guide orient="horz" pos="2632"/>
        <p:guide pos="3840"/>
      </p:guideLst>
    </p:cSldViewPr>
  </p:slideViewPr>
  <p:outlineViewPr>
    <p:cViewPr>
      <p:scale>
        <a:sx n="33" d="100"/>
        <a:sy n="33" d="100"/>
      </p:scale>
      <p:origin x="0" y="-206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0" d="100"/>
          <a:sy n="50" d="100"/>
        </p:scale>
        <p:origin x="2640"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2403E561-A38A-4A22-8215-F855A52BC5B1}" type="datetimeFigureOut">
              <a:rPr lang="en-US" smtClean="0"/>
              <a:t>8/19/2023</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1</a:t>
            </a:fld>
            <a:endParaRPr lang="en-US" dirty="0"/>
          </a:p>
        </p:txBody>
      </p:sp>
    </p:spTree>
    <p:extLst>
      <p:ext uri="{BB962C8B-B14F-4D97-AF65-F5344CB8AC3E}">
        <p14:creationId xmlns:p14="http://schemas.microsoft.com/office/powerpoint/2010/main" val="3078734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Arial" panose="020B0604020202020204" pitchFamily="34" charset="0"/>
              <a:buChar char="•"/>
              <a:tabLst>
                <a:tab pos="457200" algn="l"/>
              </a:tabLst>
            </a:pPr>
            <a:r>
              <a:rPr lang="en-US"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Poliomyelitis (a.k.a. poliovirus) – a highly infectious disease that most commonly affects children under 5 years old.</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457200" algn="l"/>
              </a:tabLst>
            </a:pPr>
            <a:r>
              <a:rPr lang="en-US"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 the word Poliomyelitis – the first portion Polio refers to the </a:t>
            </a:r>
            <a:r>
              <a:rPr lang="en-US" sz="1200" b="1" kern="120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Enterovirus</a:t>
            </a:r>
            <a:r>
              <a:rPr lang="en-US"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which invades intestines via contaminated water, </a:t>
            </a:r>
            <a:r>
              <a:rPr lang="en-US" sz="1200" b="1" kern="1200" dirty="0" err="1">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Myel</a:t>
            </a:r>
            <a:r>
              <a:rPr lang="en-US"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refers to the myelin of the nerves which causes nerve damage at different levels and </a:t>
            </a:r>
            <a:r>
              <a:rPr lang="en-US" sz="1200" b="1" kern="120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itis</a:t>
            </a:r>
            <a:r>
              <a:rPr lang="en-US"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refers to inflammation.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457200" algn="l"/>
              </a:tabLst>
            </a:pPr>
            <a:r>
              <a:rPr lang="en-US"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Spread person to person, typically through </a:t>
            </a:r>
            <a:r>
              <a:rPr lang="en-US" sz="1200" b="1"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contaminated water.</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457200" algn="l"/>
              </a:tabLst>
            </a:pPr>
            <a:r>
              <a:rPr lang="en-US"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Most people who contract polio may be asymptomatic or show mild flu-like symptoms.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4572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Can cause </a:t>
            </a:r>
            <a:r>
              <a:rPr lang="en-US" sz="1200" b="1"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paralysis or death</a:t>
            </a:r>
            <a:r>
              <a:rPr lang="en-US"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 some people. There is no cure once you acquire the virus.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457200" algn="l"/>
              </a:tabLst>
            </a:pPr>
            <a:r>
              <a:rPr lang="en-US"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There is no cure.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4572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2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but</a:t>
            </a: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it is </a:t>
            </a:r>
            <a:r>
              <a:rPr lang="en-US"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preventable</a:t>
            </a: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with a </a:t>
            </a:r>
            <a:r>
              <a:rPr lang="en-US"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safe and effective vaccine</a:t>
            </a: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2</a:t>
            </a:fld>
            <a:endParaRPr lang="en-US" dirty="0"/>
          </a:p>
        </p:txBody>
      </p:sp>
    </p:spTree>
    <p:extLst>
      <p:ext uri="{BB962C8B-B14F-4D97-AF65-F5344CB8AC3E}">
        <p14:creationId xmlns:p14="http://schemas.microsoft.com/office/powerpoint/2010/main" val="74096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ts val="500"/>
              </a:spcBef>
              <a:spcAft>
                <a:spcPts val="500"/>
              </a:spcAft>
              <a:buFont typeface="Arial" panose="020B0604020202020204" pitchFamily="34" charset="0"/>
              <a:buChar char="•"/>
            </a:pPr>
            <a:r>
              <a:rPr lang="en-US" sz="1200" dirty="0"/>
              <a:t>First major documented polio outbreak in the U.S. occurred in 1894, with outbreaks throughout the 1900s paralyzing and killing thousands of people.</a:t>
            </a:r>
          </a:p>
          <a:p>
            <a:pPr marL="342900" indent="-342900">
              <a:spcBef>
                <a:spcPts val="500"/>
              </a:spcBef>
              <a:spcAft>
                <a:spcPts val="500"/>
              </a:spcAft>
              <a:buFont typeface="Arial" panose="020B0604020202020204" pitchFamily="34" charset="0"/>
              <a:buChar char="•"/>
            </a:pPr>
            <a:r>
              <a:rPr lang="en-US" sz="1200" dirty="0"/>
              <a:t>In 1955, a vaccine developed by Dr. Jonas Salk is declared safe and effective.</a:t>
            </a:r>
          </a:p>
          <a:p>
            <a:pPr marL="342900" indent="-342900">
              <a:spcBef>
                <a:spcPts val="500"/>
              </a:spcBef>
              <a:spcAft>
                <a:spcPts val="500"/>
              </a:spcAft>
              <a:buFont typeface="Arial" panose="020B0604020202020204" pitchFamily="34" charset="0"/>
              <a:buChar char="•"/>
            </a:pPr>
            <a:r>
              <a:rPr lang="en-US" sz="1200" dirty="0"/>
              <a:t>Widespread use of polio vaccine starting in 1955 greatly reduced poliovirus infections over the next decade, with only 62 cases reported in 1965.</a:t>
            </a:r>
          </a:p>
          <a:p>
            <a:pPr marL="342900" indent="-342900">
              <a:spcBef>
                <a:spcPts val="500"/>
              </a:spcBef>
              <a:spcAft>
                <a:spcPts val="500"/>
              </a:spcAft>
              <a:buFont typeface="Arial" panose="020B0604020202020204" pitchFamily="34" charset="0"/>
              <a:buChar char="•"/>
            </a:pPr>
            <a:r>
              <a:rPr lang="en-US" sz="1200" dirty="0"/>
              <a:t>The last case of naturally-occurring polio in the U.S. was reported in 1979.</a:t>
            </a:r>
          </a:p>
          <a:p>
            <a:pPr marL="342900" indent="-342900">
              <a:spcBef>
                <a:spcPts val="500"/>
              </a:spcBef>
              <a:spcAft>
                <a:spcPts val="500"/>
              </a:spcAft>
              <a:buFont typeface="Arial" panose="020B0604020202020204" pitchFamily="34" charset="0"/>
              <a:buChar char="•"/>
            </a:pPr>
            <a:r>
              <a:rPr lang="en-US" sz="1200" dirty="0"/>
              <a:t>Polio was declared eliminated in the U.S. in 1994.</a:t>
            </a:r>
          </a:p>
          <a:p>
            <a:pPr marL="342900" indent="-342900">
              <a:spcBef>
                <a:spcPts val="500"/>
              </a:spcBef>
              <a:spcAft>
                <a:spcPts val="500"/>
              </a:spcAft>
              <a:buFont typeface="Arial" panose="020B0604020202020204" pitchFamily="34" charset="0"/>
              <a:buChar char="•"/>
            </a:pPr>
            <a:r>
              <a:rPr lang="en-US" sz="1200" dirty="0"/>
              <a:t>Polio cases are still rarely reported in the U.S., usually as a result of international travel.</a:t>
            </a:r>
          </a:p>
          <a:p>
            <a:pPr marL="342900" indent="-342900">
              <a:spcBef>
                <a:spcPts val="500"/>
              </a:spcBef>
              <a:spcAft>
                <a:spcPts val="500"/>
              </a:spcAft>
              <a:buFont typeface="Arial" panose="020B0604020202020204" pitchFamily="34" charset="0"/>
              <a:buChar char="•"/>
            </a:pPr>
            <a:r>
              <a:rPr lang="en-US" sz="1200" dirty="0"/>
              <a:t>Polio could come back in the U.S. if vaccination rates drop too low.</a:t>
            </a:r>
          </a:p>
          <a:p>
            <a:pPr marL="342900" indent="-342900">
              <a:spcBef>
                <a:spcPts val="500"/>
              </a:spcBef>
              <a:spcAft>
                <a:spcPts val="50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3</a:t>
            </a:fld>
            <a:endParaRPr lang="en-US" dirty="0"/>
          </a:p>
        </p:txBody>
      </p:sp>
    </p:spTree>
    <p:extLst>
      <p:ext uri="{BB962C8B-B14F-4D97-AF65-F5344CB8AC3E}">
        <p14:creationId xmlns:p14="http://schemas.microsoft.com/office/powerpoint/2010/main" val="2486946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great way to create awareness and fundraise for Polio!!</a:t>
            </a:r>
          </a:p>
        </p:txBody>
      </p:sp>
      <p:sp>
        <p:nvSpPr>
          <p:cNvPr id="4" name="Slide Number Placeholder 3"/>
          <p:cNvSpPr>
            <a:spLocks noGrp="1"/>
          </p:cNvSpPr>
          <p:nvPr>
            <p:ph type="sldNum" sz="quarter" idx="5"/>
          </p:nvPr>
        </p:nvSpPr>
        <p:spPr/>
        <p:txBody>
          <a:bodyPr/>
          <a:lstStyle/>
          <a:p>
            <a:fld id="{DB827055-821E-4F6B-AAA9-2685E1493D9C}" type="slidenum">
              <a:rPr lang="en-US" smtClean="0"/>
              <a:t>10</a:t>
            </a:fld>
            <a:endParaRPr lang="en-US" dirty="0"/>
          </a:p>
        </p:txBody>
      </p:sp>
    </p:spTree>
    <p:extLst>
      <p:ext uri="{BB962C8B-B14F-4D97-AF65-F5344CB8AC3E}">
        <p14:creationId xmlns:p14="http://schemas.microsoft.com/office/powerpoint/2010/main" val="3991033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827055-821E-4F6B-AAA9-2685E1493D9C}" type="slidenum">
              <a:rPr lang="en-US" smtClean="0"/>
              <a:t>11</a:t>
            </a:fld>
            <a:endParaRPr lang="en-US" dirty="0"/>
          </a:p>
        </p:txBody>
      </p:sp>
    </p:spTree>
    <p:extLst>
      <p:ext uri="{BB962C8B-B14F-4D97-AF65-F5344CB8AC3E}">
        <p14:creationId xmlns:p14="http://schemas.microsoft.com/office/powerpoint/2010/main" val="1649316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827055-821E-4F6B-AAA9-2685E1493D9C}" type="slidenum">
              <a:rPr lang="en-US" smtClean="0"/>
              <a:t>12</a:t>
            </a:fld>
            <a:endParaRPr lang="en-US" dirty="0"/>
          </a:p>
        </p:txBody>
      </p:sp>
    </p:spTree>
    <p:extLst>
      <p:ext uri="{BB962C8B-B14F-4D97-AF65-F5344CB8AC3E}">
        <p14:creationId xmlns:p14="http://schemas.microsoft.com/office/powerpoint/2010/main" val="1543608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13</a:t>
            </a:fld>
            <a:endParaRPr lang="en-US" dirty="0"/>
          </a:p>
        </p:txBody>
      </p:sp>
    </p:spTree>
    <p:extLst>
      <p:ext uri="{BB962C8B-B14F-4D97-AF65-F5344CB8AC3E}">
        <p14:creationId xmlns:p14="http://schemas.microsoft.com/office/powerpoint/2010/main" val="219136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In closing, I just want to thank you all so much for the good work that you do in the world and the good work that you make possible by investing in your Rotary Foundation. I will be available to answer any questions that you might have at the end of today’s event. </a:t>
            </a:r>
          </a:p>
          <a:p>
            <a:pPr marL="0" indent="0">
              <a:buFontTx/>
              <a:buNone/>
            </a:pPr>
            <a:endParaRPr lang="en-US" dirty="0"/>
          </a:p>
          <a:p>
            <a:pPr marL="171450" indent="-171450">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69083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E5365F1A-2611-CD4E-A266-B14CF06F4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9503" y="5818393"/>
            <a:ext cx="1883773" cy="716364"/>
          </a:xfrm>
          <a:prstGeom prst="rect">
            <a:avLst/>
          </a:prstGeom>
        </p:spPr>
      </p:pic>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348395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684164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957588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8676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p:cNvSpPr/>
          <p:nvPr userDrawn="1"/>
        </p:nvSpPr>
        <p:spPr>
          <a:xfrm>
            <a:off x="-101600" y="457200"/>
            <a:ext cx="12395200" cy="533400"/>
          </a:xfrm>
          <a:prstGeom prst="rect">
            <a:avLst/>
          </a:prstGeom>
          <a:solidFill>
            <a:schemeClr val="accent6"/>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5543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dirty="0"/>
              <a:t>Click icon to add picture</a:t>
            </a:r>
          </a:p>
        </p:txBody>
      </p:sp>
    </p:spTree>
    <p:extLst>
      <p:ext uri="{BB962C8B-B14F-4D97-AF65-F5344CB8AC3E}">
        <p14:creationId xmlns:p14="http://schemas.microsoft.com/office/powerpoint/2010/main" val="43969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a:t>
            </a:r>
            <a:r>
              <a:rPr lang="en-US"/>
              <a:t>club name </a:t>
            </a:r>
            <a:r>
              <a:rPr lang="en-US" dirty="0"/>
              <a:t>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3575057F-8A4A-3D48-A811-CF3BB6867A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189714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C9E95793-1AA7-8D4B-B83A-CE84DD100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307768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6366050"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custDataLst>
      <p:tags r:id="rId25"/>
    </p:custDataLst>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71" r:id="rId4"/>
    <p:sldLayoutId id="2147483666" r:id="rId5"/>
    <p:sldLayoutId id="2147483667" r:id="rId6"/>
    <p:sldLayoutId id="2147483655" r:id="rId7"/>
    <p:sldLayoutId id="2147483678" r:id="rId8"/>
    <p:sldLayoutId id="2147483650" r:id="rId9"/>
    <p:sldLayoutId id="2147483673" r:id="rId10"/>
    <p:sldLayoutId id="2147483659" r:id="rId11"/>
    <p:sldLayoutId id="2147483676" r:id="rId12"/>
    <p:sldLayoutId id="2147483652" r:id="rId13"/>
    <p:sldLayoutId id="2147483657" r:id="rId14"/>
    <p:sldLayoutId id="2147483672" r:id="rId15"/>
    <p:sldLayoutId id="2147483679" r:id="rId16"/>
    <p:sldLayoutId id="2147483656" r:id="rId17"/>
    <p:sldLayoutId id="2147483674" r:id="rId18"/>
    <p:sldLayoutId id="2147483658" r:id="rId19"/>
    <p:sldLayoutId id="2147483661" r:id="rId20"/>
    <p:sldLayoutId id="2147483675" r:id="rId21"/>
    <p:sldLayoutId id="2147483677" r:id="rId22"/>
    <p:sldLayoutId id="2147483684" r:id="rId23"/>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video" Target="https://www.youtube.com/embed/bUtprGjIYqo?feature=oembed" TargetMode="External"/><Relationship Id="rId1" Type="http://schemas.openxmlformats.org/officeDocument/2006/relationships/tags" Target="../tags/tag3.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hyperlink" Target="https://my.clevelandclinic.org/health/diseases/15655-polio" TargetMode="Externa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png"/><Relationship Id="rId7" Type="http://schemas.openxmlformats.org/officeDocument/2006/relationships/image" Target="../media/image14.jpg"/><Relationship Id="rId2" Type="http://schemas.openxmlformats.org/officeDocument/2006/relationships/image" Target="../media/image10.png"/><Relationship Id="rId1" Type="http://schemas.openxmlformats.org/officeDocument/2006/relationships/slideLayout" Target="../slideLayouts/slideLayout22.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jpg"/><Relationship Id="rId9" Type="http://schemas.openxmlformats.org/officeDocument/2006/relationships/image" Target="../media/image16.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2.xml"/><Relationship Id="rId5" Type="http://schemas.openxmlformats.org/officeDocument/2006/relationships/image" Target="../media/image5.pn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2.xml"/><Relationship Id="rId5" Type="http://schemas.microsoft.com/office/2007/relationships/hdphoto" Target="../media/hdphoto1.wdp"/><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hyperlink" Target="http://www.endpolio.org/world-polio-day" TargetMode="Externa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2.xml"/><Relationship Id="rId5" Type="http://schemas.openxmlformats.org/officeDocument/2006/relationships/image" Target="../media/image21.jp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17A30BB-CAE4-E8FA-07A6-E9A943ACDCEC}"/>
              </a:ext>
            </a:extLst>
          </p:cNvPr>
          <p:cNvGrpSpPr/>
          <p:nvPr/>
        </p:nvGrpSpPr>
        <p:grpSpPr>
          <a:xfrm>
            <a:off x="3190451" y="-1035512"/>
            <a:ext cx="9001549" cy="7893512"/>
            <a:chOff x="3190451" y="-1035512"/>
            <a:chExt cx="9001549" cy="7893512"/>
          </a:xfrm>
        </p:grpSpPr>
        <p:pic>
          <p:nvPicPr>
            <p:cNvPr id="3" name="Picture 2">
              <a:extLst>
                <a:ext uri="{FF2B5EF4-FFF2-40B4-BE49-F238E27FC236}">
                  <a16:creationId xmlns:a16="http://schemas.microsoft.com/office/drawing/2014/main" id="{814FF9F6-AEF0-74A7-D930-E809CC973CE1}"/>
                </a:ext>
              </a:extLst>
            </p:cNvPr>
            <p:cNvPicPr>
              <a:picLocks noChangeAspect="1"/>
            </p:cNvPicPr>
            <p:nvPr/>
          </p:nvPicPr>
          <p:blipFill rotWithShape="1">
            <a:blip r:embed="rId3">
              <a:extLst>
                <a:ext uri="{28A0092B-C50C-407E-A947-70E740481C1C}">
                  <a14:useLocalDpi xmlns:a14="http://schemas.microsoft.com/office/drawing/2010/main" val="0"/>
                </a:ext>
              </a:extLst>
            </a:blip>
            <a:srcRect r="12496"/>
            <a:stretch/>
          </p:blipFill>
          <p:spPr>
            <a:xfrm>
              <a:off x="3190451" y="0"/>
              <a:ext cx="9001549" cy="6858000"/>
            </a:xfrm>
            <a:prstGeom prst="rect">
              <a:avLst/>
            </a:prstGeom>
          </p:spPr>
        </p:pic>
        <p:sp>
          <p:nvSpPr>
            <p:cNvPr id="4" name="Right Triangle 3">
              <a:extLst>
                <a:ext uri="{FF2B5EF4-FFF2-40B4-BE49-F238E27FC236}">
                  <a16:creationId xmlns:a16="http://schemas.microsoft.com/office/drawing/2014/main" id="{29FF511D-B58B-7872-EE70-B6F2F22B3C1A}"/>
                </a:ext>
              </a:extLst>
            </p:cNvPr>
            <p:cNvSpPr/>
            <p:nvPr/>
          </p:nvSpPr>
          <p:spPr>
            <a:xfrm>
              <a:off x="3190451" y="-1035512"/>
              <a:ext cx="5196595" cy="7893511"/>
            </a:xfrm>
            <a:prstGeom prst="rtTriangle">
              <a:avLst/>
            </a:prstGeom>
            <a:solidFill>
              <a:srgbClr val="184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8E632D34-CBFB-2484-7CC3-666F684F7DA2}"/>
                </a:ext>
              </a:extLst>
            </p:cNvPr>
            <p:cNvSpPr/>
            <p:nvPr/>
          </p:nvSpPr>
          <p:spPr>
            <a:xfrm>
              <a:off x="3190451" y="1"/>
              <a:ext cx="4418139" cy="685799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B5213C59-F847-DBC2-900C-122A40601B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2114" y="3918172"/>
            <a:ext cx="2939827" cy="2939827"/>
          </a:xfrm>
          <a:prstGeom prst="rect">
            <a:avLst/>
          </a:prstGeom>
        </p:spPr>
      </p:pic>
      <p:pic>
        <p:nvPicPr>
          <p:cNvPr id="11" name="Picture 10">
            <a:extLst>
              <a:ext uri="{FF2B5EF4-FFF2-40B4-BE49-F238E27FC236}">
                <a16:creationId xmlns:a16="http://schemas.microsoft.com/office/drawing/2014/main" id="{810EBC2A-6535-47F2-4E6E-5F54FC4BC9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740" y="76906"/>
            <a:ext cx="2905711" cy="1091689"/>
          </a:xfrm>
          <a:prstGeom prst="rect">
            <a:avLst/>
          </a:prstGeom>
        </p:spPr>
      </p:pic>
      <p:sp>
        <p:nvSpPr>
          <p:cNvPr id="12" name="TextBox 11">
            <a:extLst>
              <a:ext uri="{FF2B5EF4-FFF2-40B4-BE49-F238E27FC236}">
                <a16:creationId xmlns:a16="http://schemas.microsoft.com/office/drawing/2014/main" id="{CCB41404-33C7-2357-7F59-60072FBDDAF9}"/>
              </a:ext>
            </a:extLst>
          </p:cNvPr>
          <p:cNvSpPr txBox="1"/>
          <p:nvPr/>
        </p:nvSpPr>
        <p:spPr>
          <a:xfrm>
            <a:off x="366689" y="2281013"/>
            <a:ext cx="4211730" cy="2585323"/>
          </a:xfrm>
          <a:prstGeom prst="rect">
            <a:avLst/>
          </a:prstGeom>
          <a:noFill/>
        </p:spPr>
        <p:txBody>
          <a:bodyPr wrap="none" rtlCol="0">
            <a:spAutoFit/>
          </a:bodyPr>
          <a:lstStyle/>
          <a:p>
            <a:pPr algn="ctr"/>
            <a:r>
              <a:rPr lang="en-US" sz="5400" b="1" dirty="0">
                <a:latin typeface="+mj-lt"/>
              </a:rPr>
              <a:t>TOGETHER,</a:t>
            </a:r>
          </a:p>
          <a:p>
            <a:pPr algn="ctr"/>
            <a:r>
              <a:rPr lang="en-US" sz="5400" b="1" dirty="0">
                <a:latin typeface="+mj-lt"/>
              </a:rPr>
              <a:t>WE END</a:t>
            </a:r>
          </a:p>
          <a:p>
            <a:pPr algn="ctr"/>
            <a:r>
              <a:rPr lang="en-US" sz="5400" b="1" dirty="0">
                <a:latin typeface="+mj-lt"/>
              </a:rPr>
              <a:t>POLIO</a:t>
            </a:r>
          </a:p>
        </p:txBody>
      </p:sp>
    </p:spTree>
    <p:extLst>
      <p:ext uri="{BB962C8B-B14F-4D97-AF65-F5344CB8AC3E}">
        <p14:creationId xmlns:p14="http://schemas.microsoft.com/office/powerpoint/2010/main" val="3035549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AACA4F-322F-4749-BBC1-C9BC0186403F}"/>
              </a:ext>
            </a:extLst>
          </p:cNvPr>
          <p:cNvSpPr>
            <a:spLocks noGrp="1"/>
          </p:cNvSpPr>
          <p:nvPr>
            <p:ph type="title"/>
          </p:nvPr>
        </p:nvSpPr>
        <p:spPr/>
        <p:txBody>
          <a:bodyPr/>
          <a:lstStyle/>
          <a:p>
            <a:r>
              <a:rPr lang="en-US" b="1" dirty="0"/>
              <a:t>Is your district/club looking for an easy way to fundraise for PolioPlus?</a:t>
            </a:r>
          </a:p>
        </p:txBody>
      </p:sp>
      <p:pic>
        <p:nvPicPr>
          <p:cNvPr id="6" name="Content Placeholder 5" descr="Logo&#10;&#10;Description automatically generated">
            <a:extLst>
              <a:ext uri="{FF2B5EF4-FFF2-40B4-BE49-F238E27FC236}">
                <a16:creationId xmlns:a16="http://schemas.microsoft.com/office/drawing/2014/main" id="{71CFC8B5-8960-937B-D4BD-F83D31A97F3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12268607" cy="7060027"/>
          </a:xfrm>
          <a:prstGeom prst="rect">
            <a:avLst/>
          </a:prstGeom>
        </p:spPr>
      </p:pic>
      <p:sp>
        <p:nvSpPr>
          <p:cNvPr id="7" name="Rectangle 6">
            <a:extLst>
              <a:ext uri="{FF2B5EF4-FFF2-40B4-BE49-F238E27FC236}">
                <a16:creationId xmlns:a16="http://schemas.microsoft.com/office/drawing/2014/main" id="{5004EC40-F90D-F890-6164-C0EC7A55207A}"/>
              </a:ext>
            </a:extLst>
          </p:cNvPr>
          <p:cNvSpPr/>
          <p:nvPr/>
        </p:nvSpPr>
        <p:spPr>
          <a:xfrm>
            <a:off x="320040" y="5669280"/>
            <a:ext cx="11452860" cy="731520"/>
          </a:xfrm>
          <a:prstGeom prst="rect">
            <a:avLst/>
          </a:prstGeom>
          <a:solidFill>
            <a:schemeClr val="bg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Iis</a:t>
            </a:r>
            <a:r>
              <a:rPr lang="en-US" dirty="0"/>
              <a:t> </a:t>
            </a:r>
          </a:p>
        </p:txBody>
      </p:sp>
      <p:sp>
        <p:nvSpPr>
          <p:cNvPr id="8" name="TextBox 7">
            <a:extLst>
              <a:ext uri="{FF2B5EF4-FFF2-40B4-BE49-F238E27FC236}">
                <a16:creationId xmlns:a16="http://schemas.microsoft.com/office/drawing/2014/main" id="{AF053E25-DD12-C33A-BB94-159067DD8077}"/>
              </a:ext>
            </a:extLst>
          </p:cNvPr>
          <p:cNvSpPr txBox="1"/>
          <p:nvPr/>
        </p:nvSpPr>
        <p:spPr>
          <a:xfrm>
            <a:off x="-391982" y="5804207"/>
            <a:ext cx="12876904" cy="461665"/>
          </a:xfrm>
          <a:prstGeom prst="rect">
            <a:avLst/>
          </a:prstGeom>
          <a:noFill/>
        </p:spPr>
        <p:txBody>
          <a:bodyPr wrap="square" rtlCol="0">
            <a:spAutoFit/>
          </a:bodyPr>
          <a:lstStyle/>
          <a:p>
            <a:pPr algn="ctr"/>
            <a:r>
              <a:rPr lang="en-US" sz="2400" b="1" dirty="0">
                <a:solidFill>
                  <a:srgbClr val="000000"/>
                </a:solidFill>
              </a:rPr>
              <a:t>Annual donation to the PolioPlus Program of $100 per year</a:t>
            </a:r>
            <a:endParaRPr lang="en-US" sz="2400" dirty="0"/>
          </a:p>
        </p:txBody>
      </p:sp>
    </p:spTree>
    <p:extLst>
      <p:ext uri="{BB962C8B-B14F-4D97-AF65-F5344CB8AC3E}">
        <p14:creationId xmlns:p14="http://schemas.microsoft.com/office/powerpoint/2010/main" val="3058790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7A4BE93-2237-48DD-A7B5-F17936AB26FC}"/>
              </a:ext>
            </a:extLst>
          </p:cNvPr>
          <p:cNvSpPr>
            <a:spLocks noGrp="1"/>
          </p:cNvSpPr>
          <p:nvPr>
            <p:ph type="body" sz="quarter" idx="14"/>
          </p:nvPr>
        </p:nvSpPr>
        <p:spPr>
          <a:xfrm>
            <a:off x="558800" y="685800"/>
            <a:ext cx="5410200" cy="4432300"/>
          </a:xfrm>
        </p:spPr>
        <p:txBody>
          <a:bodyPr/>
          <a:lstStyle/>
          <a:p>
            <a:r>
              <a:rPr lang="en-US" sz="6000" dirty="0">
                <a:ea typeface="+mj-ea"/>
                <a:cs typeface="+mj-cs"/>
              </a:rPr>
              <a:t>PolioPlus</a:t>
            </a:r>
            <a:r>
              <a:rPr lang="en-US" dirty="0"/>
              <a:t> </a:t>
            </a:r>
            <a:r>
              <a:rPr lang="en-US" sz="6000" dirty="0">
                <a:ea typeface="+mj-ea"/>
                <a:cs typeface="+mj-cs"/>
              </a:rPr>
              <a:t>Society Membership Form</a:t>
            </a:r>
          </a:p>
        </p:txBody>
      </p:sp>
      <p:sp>
        <p:nvSpPr>
          <p:cNvPr id="4" name="Slide Number Placeholder 3">
            <a:extLst>
              <a:ext uri="{FF2B5EF4-FFF2-40B4-BE49-F238E27FC236}">
                <a16:creationId xmlns:a16="http://schemas.microsoft.com/office/drawing/2014/main" id="{B8DBFD99-2BD6-4CAF-AFA4-8AFC9DA84983}"/>
              </a:ext>
            </a:extLst>
          </p:cNvPr>
          <p:cNvSpPr>
            <a:spLocks noGrp="1"/>
          </p:cNvSpPr>
          <p:nvPr>
            <p:ph type="sldNum" sz="quarter" idx="4294967295"/>
          </p:nvPr>
        </p:nvSpPr>
        <p:spPr>
          <a:xfrm>
            <a:off x="9448800" y="6356350"/>
            <a:ext cx="2743200" cy="365125"/>
          </a:xfrm>
        </p:spPr>
        <p:txBody>
          <a:bodyPr/>
          <a:lstStyle/>
          <a:p>
            <a:fld id="{97A94E25-127B-4C48-AF96-44BA7B823777}" type="slidenum">
              <a:rPr lang="en-US" smtClean="0"/>
              <a:pPr/>
              <a:t>11</a:t>
            </a:fld>
            <a:endParaRPr lang="en-US" dirty="0"/>
          </a:p>
        </p:txBody>
      </p:sp>
      <p:pic>
        <p:nvPicPr>
          <p:cNvPr id="3" name="Picture 2" descr="A close-up of a form&#10;&#10;Description automatically generated">
            <a:extLst>
              <a:ext uri="{FF2B5EF4-FFF2-40B4-BE49-F238E27FC236}">
                <a16:creationId xmlns:a16="http://schemas.microsoft.com/office/drawing/2014/main" id="{CA2D73F7-1C27-FF87-792B-DB7E1F2130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5461" y="0"/>
            <a:ext cx="5299364" cy="6858000"/>
          </a:xfrm>
          <a:prstGeom prst="rect">
            <a:avLst/>
          </a:prstGeom>
        </p:spPr>
      </p:pic>
    </p:spTree>
    <p:extLst>
      <p:ext uri="{BB962C8B-B14F-4D97-AF65-F5344CB8AC3E}">
        <p14:creationId xmlns:p14="http://schemas.microsoft.com/office/powerpoint/2010/main" val="855958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17F29E-BDE4-49FB-A920-D5BF25AE536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81955" y="643466"/>
            <a:ext cx="7428089" cy="5571066"/>
          </a:xfrm>
          <a:prstGeom prst="rect">
            <a:avLst/>
          </a:prstGeom>
        </p:spPr>
      </p:pic>
      <p:sp>
        <p:nvSpPr>
          <p:cNvPr id="4" name="Slide Number Placeholder 3">
            <a:extLst>
              <a:ext uri="{FF2B5EF4-FFF2-40B4-BE49-F238E27FC236}">
                <a16:creationId xmlns:a16="http://schemas.microsoft.com/office/drawing/2014/main" id="{985A461E-3C06-4502-B786-E52A49403E8F}"/>
              </a:ext>
            </a:extLst>
          </p:cNvPr>
          <p:cNvSpPr>
            <a:spLocks noGrp="1"/>
          </p:cNvSpPr>
          <p:nvPr>
            <p:ph type="sldNum" sz="quarter" idx="12"/>
          </p:nvPr>
        </p:nvSpPr>
        <p:spPr>
          <a:xfrm>
            <a:off x="8610600" y="6356350"/>
            <a:ext cx="2743200" cy="365125"/>
          </a:xfrm>
        </p:spPr>
        <p:txBody>
          <a:bodyPr>
            <a:normAutofit/>
          </a:bodyPr>
          <a:lstStyle/>
          <a:p>
            <a:pPr>
              <a:spcAft>
                <a:spcPts val="600"/>
              </a:spcAft>
            </a:pPr>
            <a:fld id="{97A94E25-127B-4C48-AF96-44BA7B823777}" type="slidenum">
              <a:rPr lang="en-US" smtClean="0"/>
              <a:pPr>
                <a:spcAft>
                  <a:spcPts val="600"/>
                </a:spcAft>
              </a:pPr>
              <a:t>12</a:t>
            </a:fld>
            <a:endParaRPr lang="en-US"/>
          </a:p>
        </p:txBody>
      </p:sp>
    </p:spTree>
    <p:extLst>
      <p:ext uri="{BB962C8B-B14F-4D97-AF65-F5344CB8AC3E}">
        <p14:creationId xmlns:p14="http://schemas.microsoft.com/office/powerpoint/2010/main" val="902305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F1E8A0-6E78-4E03-8B26-96161AB15906}"/>
              </a:ext>
            </a:extLst>
          </p:cNvPr>
          <p:cNvSpPr>
            <a:spLocks noGrp="1"/>
          </p:cNvSpPr>
          <p:nvPr>
            <p:ph type="sldNum" sz="quarter" idx="12"/>
          </p:nvPr>
        </p:nvSpPr>
        <p:spPr/>
        <p:txBody>
          <a:bodyPr/>
          <a:lstStyle/>
          <a:p>
            <a:fld id="{97A94E25-127B-4C48-AF96-44BA7B823777}" type="slidenum">
              <a:rPr lang="en-US" smtClean="0"/>
              <a:pPr/>
              <a:t>13</a:t>
            </a:fld>
            <a:endParaRPr lang="en-US" dirty="0"/>
          </a:p>
        </p:txBody>
      </p:sp>
      <p:sp>
        <p:nvSpPr>
          <p:cNvPr id="9" name="Title 9">
            <a:extLst>
              <a:ext uri="{FF2B5EF4-FFF2-40B4-BE49-F238E27FC236}">
                <a16:creationId xmlns:a16="http://schemas.microsoft.com/office/drawing/2014/main" id="{4719FFA2-063F-988F-53AE-6300ED4FA60A}"/>
              </a:ext>
            </a:extLst>
          </p:cNvPr>
          <p:cNvSpPr txBox="1">
            <a:spLocks/>
          </p:cNvSpPr>
          <p:nvPr/>
        </p:nvSpPr>
        <p:spPr>
          <a:xfrm>
            <a:off x="143932" y="178470"/>
            <a:ext cx="11929533" cy="1219199"/>
          </a:xfrm>
          <a:prstGeom prst="rect">
            <a:avLst/>
          </a:prstGeom>
        </p:spPr>
        <p:txBody>
          <a:bodyPr vert="horz" lIns="91440" tIns="0" rIns="91440" bIns="91440" rtlCol="0" anchor="b">
            <a:normAutofit fontScale="82500" lnSpcReduction="20000"/>
          </a:bodyPr>
          <a:lstStyle>
            <a:lvl1pPr algn="l" defTabSz="914400" rtl="0" eaLnBrk="1" latinLnBrk="0" hangingPunct="1">
              <a:lnSpc>
                <a:spcPct val="90000"/>
              </a:lnSpc>
              <a:spcBef>
                <a:spcPct val="0"/>
              </a:spcBef>
              <a:buNone/>
              <a:defRPr sz="4400" b="1" kern="1200" cap="all" baseline="0">
                <a:solidFill>
                  <a:schemeClr val="bg1"/>
                </a:solidFill>
                <a:latin typeface="+mj-lt"/>
                <a:ea typeface="+mj-ea"/>
                <a:cs typeface="+mj-cs"/>
              </a:defRPr>
            </a:lvl1pPr>
          </a:lstStyle>
          <a:p>
            <a:pPr>
              <a:lnSpc>
                <a:spcPct val="100000"/>
              </a:lnSpc>
              <a:spcBef>
                <a:spcPts val="1000"/>
              </a:spcBef>
              <a:spcAft>
                <a:spcPts val="1000"/>
              </a:spcAft>
            </a:pPr>
            <a:r>
              <a:rPr lang="en-US" sz="4000" i="1" dirty="0"/>
              <a:t>area of focus: </a:t>
            </a:r>
          </a:p>
          <a:p>
            <a:pPr>
              <a:lnSpc>
                <a:spcPct val="100000"/>
              </a:lnSpc>
              <a:spcBef>
                <a:spcPts val="1000"/>
              </a:spcBef>
              <a:spcAft>
                <a:spcPts val="1000"/>
              </a:spcAft>
            </a:pPr>
            <a:r>
              <a:rPr lang="en-US" sz="4000" i="1" dirty="0"/>
              <a:t>Disease prevention and treatment</a:t>
            </a:r>
          </a:p>
        </p:txBody>
      </p:sp>
      <p:sp>
        <p:nvSpPr>
          <p:cNvPr id="11" name="Rectangle: Rounded Corners 10">
            <a:extLst>
              <a:ext uri="{FF2B5EF4-FFF2-40B4-BE49-F238E27FC236}">
                <a16:creationId xmlns:a16="http://schemas.microsoft.com/office/drawing/2014/main" id="{5B59B945-0685-EDAE-CE92-E0D1F52634F7}"/>
              </a:ext>
            </a:extLst>
          </p:cNvPr>
          <p:cNvSpPr/>
          <p:nvPr/>
        </p:nvSpPr>
        <p:spPr>
          <a:xfrm>
            <a:off x="118535" y="2433927"/>
            <a:ext cx="1659985" cy="741010"/>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F8CE4DA6-CFA9-DA33-6AAB-BF74967A72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067" y="1460569"/>
            <a:ext cx="1755704" cy="5511731"/>
          </a:xfrm>
          <a:prstGeom prst="rect">
            <a:avLst/>
          </a:prstGeom>
        </p:spPr>
      </p:pic>
      <p:pic>
        <p:nvPicPr>
          <p:cNvPr id="7" name="Online Media 6" title="Thank you Rotary">
            <a:hlinkClick r:id="" action="ppaction://media"/>
            <a:extLst>
              <a:ext uri="{FF2B5EF4-FFF2-40B4-BE49-F238E27FC236}">
                <a16:creationId xmlns:a16="http://schemas.microsoft.com/office/drawing/2014/main" id="{292E4382-CDCB-FB1D-9061-A470F724D970}"/>
              </a:ext>
            </a:extLst>
          </p:cNvPr>
          <p:cNvPicPr>
            <a:picLocks noRot="1" noChangeAspect="1"/>
          </p:cNvPicPr>
          <p:nvPr>
            <a:videoFile r:link="rId2"/>
          </p:nvPr>
        </p:nvPicPr>
        <p:blipFill>
          <a:blip r:embed="rId6"/>
          <a:stretch>
            <a:fillRect/>
          </a:stretch>
        </p:blipFill>
        <p:spPr>
          <a:xfrm>
            <a:off x="2543987" y="1538344"/>
            <a:ext cx="9554243" cy="5398147"/>
          </a:xfrm>
          <a:prstGeom prst="rect">
            <a:avLst/>
          </a:prstGeom>
        </p:spPr>
      </p:pic>
    </p:spTree>
    <p:custDataLst>
      <p:tags r:id="rId1"/>
    </p:custDataLst>
    <p:extLst>
      <p:ext uri="{BB962C8B-B14F-4D97-AF65-F5344CB8AC3E}">
        <p14:creationId xmlns:p14="http://schemas.microsoft.com/office/powerpoint/2010/main" val="3075134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8975" b="18975"/>
          <a:stretch>
            <a:fillRect/>
          </a:stretch>
        </p:blipFill>
        <p:spPr>
          <a:xfrm>
            <a:off x="0" y="-124691"/>
            <a:ext cx="12192000" cy="5043713"/>
          </a:xfrm>
        </p:spPr>
      </p:pic>
      <p:sp>
        <p:nvSpPr>
          <p:cNvPr id="11" name="Text Placeholder 10">
            <a:extLst>
              <a:ext uri="{FF2B5EF4-FFF2-40B4-BE49-F238E27FC236}">
                <a16:creationId xmlns:a16="http://schemas.microsoft.com/office/drawing/2014/main" id="{6A1BD5C4-EE89-41F4-8340-82C72CFB2802}"/>
              </a:ext>
            </a:extLst>
          </p:cNvPr>
          <p:cNvSpPr>
            <a:spLocks noGrp="1"/>
          </p:cNvSpPr>
          <p:nvPr>
            <p:ph type="body" sz="quarter" idx="14"/>
          </p:nvPr>
        </p:nvSpPr>
        <p:spPr>
          <a:xfrm>
            <a:off x="296332" y="5297713"/>
            <a:ext cx="10943753" cy="635000"/>
          </a:xfrm>
        </p:spPr>
        <p:txBody>
          <a:bodyPr>
            <a:normAutofit fontScale="85000" lnSpcReduction="10000"/>
          </a:bodyPr>
          <a:lstStyle/>
          <a:p>
            <a:r>
              <a:rPr lang="en-US" dirty="0">
                <a:latin typeface="Arial" panose="020B0604020202020204" pitchFamily="34" charset="0"/>
                <a:cs typeface="Arial" panose="020B0604020202020204" pitchFamily="34" charset="0"/>
              </a:rPr>
              <a:t>THANK YOU for doing good in the world</a:t>
            </a:r>
          </a:p>
        </p:txBody>
      </p:sp>
      <p:sp>
        <p:nvSpPr>
          <p:cNvPr id="2" name="Slide Number Placeholder 1">
            <a:extLst>
              <a:ext uri="{FF2B5EF4-FFF2-40B4-BE49-F238E27FC236}">
                <a16:creationId xmlns:a16="http://schemas.microsoft.com/office/drawing/2014/main" id="{FA1FB993-35CC-4AA4-9F0C-AC735435DF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0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8047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A96EB8-2226-AAE0-22E4-1B2F0FD6C1C5}"/>
              </a:ext>
            </a:extLst>
          </p:cNvPr>
          <p:cNvSpPr/>
          <p:nvPr/>
        </p:nvSpPr>
        <p:spPr>
          <a:xfrm>
            <a:off x="9842500" y="0"/>
            <a:ext cx="2349500" cy="6858000"/>
          </a:xfrm>
          <a:prstGeom prst="rect">
            <a:avLst/>
          </a:prstGeom>
          <a:solidFill>
            <a:srgbClr val="184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Icon&#10;&#10;Description automatically generated with medium confidence">
            <a:extLst>
              <a:ext uri="{FF2B5EF4-FFF2-40B4-BE49-F238E27FC236}">
                <a16:creationId xmlns:a16="http://schemas.microsoft.com/office/drawing/2014/main" id="{0704CB40-160A-1D63-05CB-A2C505B83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75"/>
            <a:ext cx="6953250" cy="3476625"/>
          </a:xfrm>
          <a:prstGeom prst="rect">
            <a:avLst/>
          </a:prstGeom>
        </p:spPr>
      </p:pic>
      <p:sp>
        <p:nvSpPr>
          <p:cNvPr id="9" name="Title 9">
            <a:extLst>
              <a:ext uri="{FF2B5EF4-FFF2-40B4-BE49-F238E27FC236}">
                <a16:creationId xmlns:a16="http://schemas.microsoft.com/office/drawing/2014/main" id="{7D725E07-354A-545E-794A-D1442082F9E7}"/>
              </a:ext>
            </a:extLst>
          </p:cNvPr>
          <p:cNvSpPr txBox="1">
            <a:spLocks/>
          </p:cNvSpPr>
          <p:nvPr/>
        </p:nvSpPr>
        <p:spPr>
          <a:xfrm>
            <a:off x="466726" y="0"/>
            <a:ext cx="7667822" cy="12001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5000" dirty="0"/>
              <a:t>WHAT IS POLIO?</a:t>
            </a:r>
          </a:p>
        </p:txBody>
      </p:sp>
      <p:sp>
        <p:nvSpPr>
          <p:cNvPr id="2" name="TextBox 1">
            <a:extLst>
              <a:ext uri="{FF2B5EF4-FFF2-40B4-BE49-F238E27FC236}">
                <a16:creationId xmlns:a16="http://schemas.microsoft.com/office/drawing/2014/main" id="{7E5ABD23-A01F-8ED9-3773-3E7C729C070B}"/>
              </a:ext>
            </a:extLst>
          </p:cNvPr>
          <p:cNvSpPr txBox="1"/>
          <p:nvPr/>
        </p:nvSpPr>
        <p:spPr>
          <a:xfrm>
            <a:off x="686252" y="1503368"/>
            <a:ext cx="8582038" cy="4185761"/>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US" sz="3600" dirty="0"/>
              <a:t>A highly infectious disease</a:t>
            </a:r>
          </a:p>
          <a:p>
            <a:pPr marL="342900" indent="-342900">
              <a:spcBef>
                <a:spcPts val="600"/>
              </a:spcBef>
              <a:spcAft>
                <a:spcPts val="600"/>
              </a:spcAft>
              <a:buFont typeface="Arial" panose="020B0604020202020204" pitchFamily="34" charset="0"/>
              <a:buChar char="•"/>
            </a:pPr>
            <a:r>
              <a:rPr lang="en-US" sz="3600" dirty="0"/>
              <a:t>Spread person to person</a:t>
            </a:r>
          </a:p>
          <a:p>
            <a:pPr marL="342900" indent="-342900">
              <a:spcBef>
                <a:spcPts val="600"/>
              </a:spcBef>
              <a:spcAft>
                <a:spcPts val="600"/>
              </a:spcAft>
              <a:buFont typeface="Arial" panose="020B0604020202020204" pitchFamily="34" charset="0"/>
              <a:buChar char="•"/>
            </a:pPr>
            <a:r>
              <a:rPr lang="en-US" sz="3600" dirty="0"/>
              <a:t>Asymptomatic or mild flu-like symptoms</a:t>
            </a:r>
          </a:p>
          <a:p>
            <a:pPr marL="342900" indent="-342900">
              <a:spcBef>
                <a:spcPts val="600"/>
              </a:spcBef>
              <a:spcAft>
                <a:spcPts val="600"/>
              </a:spcAft>
              <a:buFont typeface="Arial" panose="020B0604020202020204" pitchFamily="34" charset="0"/>
              <a:buChar char="•"/>
            </a:pPr>
            <a:r>
              <a:rPr lang="en-US" sz="3600" dirty="0"/>
              <a:t>Can cause </a:t>
            </a:r>
            <a:r>
              <a:rPr lang="en-US" sz="3600" b="1" dirty="0"/>
              <a:t>paralysis or death</a:t>
            </a:r>
            <a:endParaRPr lang="en-US" sz="3600" dirty="0"/>
          </a:p>
          <a:p>
            <a:pPr marL="342900" indent="-342900">
              <a:spcBef>
                <a:spcPts val="600"/>
              </a:spcBef>
              <a:spcAft>
                <a:spcPts val="600"/>
              </a:spcAft>
              <a:buFont typeface="Arial" panose="020B0604020202020204" pitchFamily="34" charset="0"/>
              <a:buChar char="•"/>
            </a:pPr>
            <a:r>
              <a:rPr lang="en-US" sz="3600" dirty="0"/>
              <a:t>There is no cure</a:t>
            </a:r>
          </a:p>
          <a:p>
            <a:pPr marL="342900" indent="-342900">
              <a:spcBef>
                <a:spcPts val="600"/>
              </a:spcBef>
              <a:spcAft>
                <a:spcPts val="600"/>
              </a:spcAft>
              <a:buFont typeface="Arial" panose="020B0604020202020204" pitchFamily="34" charset="0"/>
              <a:buChar char="•"/>
            </a:pPr>
            <a:r>
              <a:rPr lang="en-US" sz="3600" dirty="0"/>
              <a:t>…</a:t>
            </a:r>
            <a:r>
              <a:rPr lang="en-US" sz="3600" i="1" dirty="0"/>
              <a:t>but</a:t>
            </a:r>
            <a:r>
              <a:rPr lang="en-US" sz="3600" dirty="0"/>
              <a:t> it is </a:t>
            </a:r>
            <a:r>
              <a:rPr lang="en-US" sz="3600" b="1" dirty="0"/>
              <a:t>preventable</a:t>
            </a:r>
            <a:endParaRPr lang="en-US" sz="3600" dirty="0"/>
          </a:p>
        </p:txBody>
      </p:sp>
      <p:pic>
        <p:nvPicPr>
          <p:cNvPr id="13" name="Picture 12">
            <a:extLst>
              <a:ext uri="{FF2B5EF4-FFF2-40B4-BE49-F238E27FC236}">
                <a16:creationId xmlns:a16="http://schemas.microsoft.com/office/drawing/2014/main" id="{9EC7FF8B-46B6-AA86-EB1A-B7617C7B58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4472" y="2336969"/>
            <a:ext cx="1965556" cy="1965556"/>
          </a:xfrm>
          <a:prstGeom prst="rect">
            <a:avLst/>
          </a:prstGeom>
        </p:spPr>
      </p:pic>
    </p:spTree>
    <p:extLst>
      <p:ext uri="{BB962C8B-B14F-4D97-AF65-F5344CB8AC3E}">
        <p14:creationId xmlns:p14="http://schemas.microsoft.com/office/powerpoint/2010/main" val="3408682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6">
            <a:extLst>
              <a:ext uri="{FF2B5EF4-FFF2-40B4-BE49-F238E27FC236}">
                <a16:creationId xmlns:a16="http://schemas.microsoft.com/office/drawing/2014/main" id="{6DBF50F6-DD88-4D9F-B7D3-79B989980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28">
            <a:extLst>
              <a:ext uri="{FF2B5EF4-FFF2-40B4-BE49-F238E27FC236}">
                <a16:creationId xmlns:a16="http://schemas.microsoft.com/office/drawing/2014/main" id="{916BBDC2-6929-469E-B7C4-A03E77BF94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30">
            <a:extLst>
              <a:ext uri="{FF2B5EF4-FFF2-40B4-BE49-F238E27FC236}">
                <a16:creationId xmlns:a16="http://schemas.microsoft.com/office/drawing/2014/main" id="{C344E6B5-C9F5-4338-9E33-003B123731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flipH="1">
            <a:off x="-176402" y="170309"/>
            <a:ext cx="2514948" cy="2174333"/>
            <a:chOff x="-305" y="-4155"/>
            <a:chExt cx="2514948" cy="2174333"/>
          </a:xfrm>
        </p:grpSpPr>
        <p:sp>
          <p:nvSpPr>
            <p:cNvPr id="44" name="Freeform: Shape 31">
              <a:extLst>
                <a:ext uri="{FF2B5EF4-FFF2-40B4-BE49-F238E27FC236}">
                  <a16:creationId xmlns:a16="http://schemas.microsoft.com/office/drawing/2014/main" id="{C90B0F8D-9E81-4DE8-95D5-1A26E9390D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32">
              <a:extLst>
                <a:ext uri="{FF2B5EF4-FFF2-40B4-BE49-F238E27FC236}">
                  <a16:creationId xmlns:a16="http://schemas.microsoft.com/office/drawing/2014/main" id="{830BA43A-83E9-4C67-92A6-F247FB3700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33">
              <a:extLst>
                <a:ext uri="{FF2B5EF4-FFF2-40B4-BE49-F238E27FC236}">
                  <a16:creationId xmlns:a16="http://schemas.microsoft.com/office/drawing/2014/main" id="{92F3A0CC-EBFE-405D-B0C0-27DE361ED5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5" name="Freeform: Shape 34">
              <a:extLst>
                <a:ext uri="{FF2B5EF4-FFF2-40B4-BE49-F238E27FC236}">
                  <a16:creationId xmlns:a16="http://schemas.microsoft.com/office/drawing/2014/main" id="{DF2E853E-B55A-4FFD-B90E-6FB4F31BD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FDFEDBF7-8E2C-46B8-9095-AE1D77E217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130554" y="4560733"/>
            <a:ext cx="3061445" cy="2297266"/>
            <a:chOff x="-305" y="-1"/>
            <a:chExt cx="3832880" cy="2876136"/>
          </a:xfrm>
        </p:grpSpPr>
        <p:sp>
          <p:nvSpPr>
            <p:cNvPr id="38" name="Freeform: Shape 37">
              <a:extLst>
                <a:ext uri="{FF2B5EF4-FFF2-40B4-BE49-F238E27FC236}">
                  <a16:creationId xmlns:a16="http://schemas.microsoft.com/office/drawing/2014/main" id="{60202872-FBB0-4F11-BC49-9FB400B212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DEB2F40-D411-4D44-9638-AE0342C7F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507F7D91-A991-4196-AF73-327E04B562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178739A9-E67C-40E5-9468-0A68AEC54E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Slide Number Placeholder 1">
            <a:extLst>
              <a:ext uri="{FF2B5EF4-FFF2-40B4-BE49-F238E27FC236}">
                <a16:creationId xmlns:a16="http://schemas.microsoft.com/office/drawing/2014/main" id="{B3F350EA-E051-863D-AF58-17874944DBD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7A94E25-127B-4C48-AF96-44BA7B823777}" type="slidenum">
              <a:rPr lang="en-US" smtClean="0"/>
              <a:pPr>
                <a:spcAft>
                  <a:spcPts val="600"/>
                </a:spcAft>
              </a:pPr>
              <a:t>3</a:t>
            </a:fld>
            <a:endParaRPr lang="en-US"/>
          </a:p>
        </p:txBody>
      </p:sp>
      <p:sp>
        <p:nvSpPr>
          <p:cNvPr id="9" name="Rectangle: Rounded Corners 8">
            <a:extLst>
              <a:ext uri="{FF2B5EF4-FFF2-40B4-BE49-F238E27FC236}">
                <a16:creationId xmlns:a16="http://schemas.microsoft.com/office/drawing/2014/main" id="{19C296AA-387F-E8C7-3C48-B9E6D576FB3B}"/>
              </a:ext>
            </a:extLst>
          </p:cNvPr>
          <p:cNvSpPr/>
          <p:nvPr/>
        </p:nvSpPr>
        <p:spPr>
          <a:xfrm>
            <a:off x="618476" y="254854"/>
            <a:ext cx="3972574" cy="586122"/>
          </a:xfrm>
          <a:prstGeom prst="roundRect">
            <a:avLst/>
          </a:prstGeom>
          <a:solidFill>
            <a:srgbClr val="184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8E5532D-EFD2-97C0-3C4A-F41EBA097399}"/>
              </a:ext>
            </a:extLst>
          </p:cNvPr>
          <p:cNvSpPr txBox="1"/>
          <p:nvPr/>
        </p:nvSpPr>
        <p:spPr>
          <a:xfrm>
            <a:off x="618476" y="256201"/>
            <a:ext cx="1596912" cy="584775"/>
          </a:xfrm>
          <a:prstGeom prst="rect">
            <a:avLst/>
          </a:prstGeom>
          <a:noFill/>
        </p:spPr>
        <p:txBody>
          <a:bodyPr wrap="none" rtlCol="0">
            <a:spAutoFit/>
          </a:bodyPr>
          <a:lstStyle/>
          <a:p>
            <a:pPr>
              <a:spcBef>
                <a:spcPts val="500"/>
              </a:spcBef>
              <a:spcAft>
                <a:spcPts val="500"/>
              </a:spcAft>
            </a:pPr>
            <a:r>
              <a:rPr lang="en-US" sz="3200" b="1" i="1" dirty="0">
                <a:solidFill>
                  <a:schemeClr val="bg1"/>
                </a:solidFill>
              </a:rPr>
              <a:t>History</a:t>
            </a:r>
          </a:p>
        </p:txBody>
      </p:sp>
      <p:sp>
        <p:nvSpPr>
          <p:cNvPr id="11" name="TextBox 10">
            <a:extLst>
              <a:ext uri="{FF2B5EF4-FFF2-40B4-BE49-F238E27FC236}">
                <a16:creationId xmlns:a16="http://schemas.microsoft.com/office/drawing/2014/main" id="{F8C1C5FB-F5C2-B077-9C63-EEFB220FF766}"/>
              </a:ext>
            </a:extLst>
          </p:cNvPr>
          <p:cNvSpPr txBox="1"/>
          <p:nvPr/>
        </p:nvSpPr>
        <p:spPr>
          <a:xfrm>
            <a:off x="376223" y="1601819"/>
            <a:ext cx="11291219" cy="2046714"/>
          </a:xfrm>
          <a:prstGeom prst="rect">
            <a:avLst/>
          </a:prstGeom>
          <a:noFill/>
        </p:spPr>
        <p:txBody>
          <a:bodyPr wrap="square" rtlCol="0">
            <a:spAutoFit/>
          </a:bodyPr>
          <a:lstStyle/>
          <a:p>
            <a:pPr marL="342900" indent="-342900">
              <a:spcBef>
                <a:spcPts val="500"/>
              </a:spcBef>
              <a:spcAft>
                <a:spcPts val="500"/>
              </a:spcAft>
              <a:buFont typeface="Arial" panose="020B0604020202020204" pitchFamily="34" charset="0"/>
              <a:buChar char="•"/>
            </a:pPr>
            <a:r>
              <a:rPr lang="en-US" sz="2600" dirty="0"/>
              <a:t>First major documented polio outbreak in the U.S. occurred in 1894.</a:t>
            </a:r>
          </a:p>
          <a:p>
            <a:pPr marL="342900" indent="-342900">
              <a:spcBef>
                <a:spcPts val="500"/>
              </a:spcBef>
              <a:spcAft>
                <a:spcPts val="500"/>
              </a:spcAft>
              <a:buFont typeface="Arial" panose="020B0604020202020204" pitchFamily="34" charset="0"/>
              <a:buChar char="•"/>
            </a:pPr>
            <a:r>
              <a:rPr lang="en-US" sz="2600" dirty="0"/>
              <a:t>In 1955, Dr. Jonas Salk a vaccine developed a vaccine.</a:t>
            </a:r>
          </a:p>
          <a:p>
            <a:pPr marL="342900" indent="-342900">
              <a:spcBef>
                <a:spcPts val="500"/>
              </a:spcBef>
              <a:spcAft>
                <a:spcPts val="500"/>
              </a:spcAft>
              <a:buFont typeface="Arial" panose="020B0604020202020204" pitchFamily="34" charset="0"/>
              <a:buChar char="•"/>
            </a:pPr>
            <a:r>
              <a:rPr lang="en-US" sz="2600" dirty="0"/>
              <a:t>Widespread use of polio vaccine starting in 1955.	</a:t>
            </a:r>
          </a:p>
          <a:p>
            <a:pPr marL="342900" indent="-342900">
              <a:spcBef>
                <a:spcPts val="500"/>
              </a:spcBef>
              <a:spcAft>
                <a:spcPts val="500"/>
              </a:spcAft>
              <a:buFont typeface="Arial" panose="020B0604020202020204" pitchFamily="34" charset="0"/>
              <a:buChar char="•"/>
            </a:pPr>
            <a:endParaRPr lang="en-US" sz="2400" dirty="0"/>
          </a:p>
        </p:txBody>
      </p:sp>
      <p:pic>
        <p:nvPicPr>
          <p:cNvPr id="5" name="Picture 4">
            <a:extLst>
              <a:ext uri="{FF2B5EF4-FFF2-40B4-BE49-F238E27FC236}">
                <a16:creationId xmlns:a16="http://schemas.microsoft.com/office/drawing/2014/main" id="{91EFFB61-C564-5FE5-4E09-6E6C0D62BF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1068" y="74049"/>
            <a:ext cx="1982820" cy="744955"/>
          </a:xfrm>
          <a:prstGeom prst="rect">
            <a:avLst/>
          </a:prstGeom>
        </p:spPr>
      </p:pic>
      <p:sp>
        <p:nvSpPr>
          <p:cNvPr id="7" name="TextBox 6">
            <a:extLst>
              <a:ext uri="{FF2B5EF4-FFF2-40B4-BE49-F238E27FC236}">
                <a16:creationId xmlns:a16="http://schemas.microsoft.com/office/drawing/2014/main" id="{74ABD92F-C6E0-89D3-B853-AFD66F54D436}"/>
              </a:ext>
            </a:extLst>
          </p:cNvPr>
          <p:cNvSpPr txBox="1"/>
          <p:nvPr/>
        </p:nvSpPr>
        <p:spPr>
          <a:xfrm>
            <a:off x="376223" y="3225707"/>
            <a:ext cx="7833454" cy="2477601"/>
          </a:xfrm>
          <a:prstGeom prst="rect">
            <a:avLst/>
          </a:prstGeom>
          <a:noFill/>
        </p:spPr>
        <p:txBody>
          <a:bodyPr wrap="square" rtlCol="0">
            <a:spAutoFit/>
          </a:bodyPr>
          <a:lstStyle/>
          <a:p>
            <a:pPr marL="342900" indent="-342900">
              <a:spcBef>
                <a:spcPts val="500"/>
              </a:spcBef>
              <a:spcAft>
                <a:spcPts val="500"/>
              </a:spcAft>
              <a:buFont typeface="Arial" panose="020B0604020202020204" pitchFamily="34" charset="0"/>
              <a:buChar char="•"/>
            </a:pPr>
            <a:r>
              <a:rPr lang="en-US" sz="2600" dirty="0"/>
              <a:t>The last case of naturally-occurring polio in the U.S. was reported in 1979.</a:t>
            </a:r>
          </a:p>
          <a:p>
            <a:pPr marL="342900" indent="-342900">
              <a:spcBef>
                <a:spcPts val="500"/>
              </a:spcBef>
              <a:spcAft>
                <a:spcPts val="500"/>
              </a:spcAft>
              <a:buFont typeface="Arial" panose="020B0604020202020204" pitchFamily="34" charset="0"/>
              <a:buChar char="•"/>
            </a:pPr>
            <a:r>
              <a:rPr lang="en-US" sz="2600" dirty="0"/>
              <a:t>Polio was declared eliminated in the U.S. in 1994.</a:t>
            </a:r>
          </a:p>
          <a:p>
            <a:pPr marL="342900" indent="-342900">
              <a:spcBef>
                <a:spcPts val="500"/>
              </a:spcBef>
              <a:spcAft>
                <a:spcPts val="500"/>
              </a:spcAft>
              <a:buFont typeface="Arial" panose="020B0604020202020204" pitchFamily="34" charset="0"/>
              <a:buChar char="•"/>
            </a:pPr>
            <a:r>
              <a:rPr lang="en-US" sz="2600" dirty="0"/>
              <a:t>Polio cases are still rarely reported in the U.S.</a:t>
            </a:r>
          </a:p>
          <a:p>
            <a:pPr marL="342900" indent="-342900">
              <a:spcBef>
                <a:spcPts val="500"/>
              </a:spcBef>
              <a:spcAft>
                <a:spcPts val="500"/>
              </a:spcAft>
              <a:buFont typeface="Arial" panose="020B0604020202020204" pitchFamily="34" charset="0"/>
              <a:buChar char="•"/>
            </a:pPr>
            <a:r>
              <a:rPr lang="en-US" sz="2600" dirty="0"/>
              <a:t>In 2022, case reported in New York.</a:t>
            </a:r>
          </a:p>
        </p:txBody>
      </p:sp>
      <p:pic>
        <p:nvPicPr>
          <p:cNvPr id="12" name="Picture 11">
            <a:extLst>
              <a:ext uri="{FF2B5EF4-FFF2-40B4-BE49-F238E27FC236}">
                <a16:creationId xmlns:a16="http://schemas.microsoft.com/office/drawing/2014/main" id="{485D2784-2382-B96B-C2BD-C07EE5DBBE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3428" y="3242940"/>
            <a:ext cx="3365811" cy="3365811"/>
          </a:xfrm>
          <a:prstGeom prst="rect">
            <a:avLst/>
          </a:prstGeom>
        </p:spPr>
      </p:pic>
      <p:sp>
        <p:nvSpPr>
          <p:cNvPr id="14" name="TextBox 13">
            <a:extLst>
              <a:ext uri="{FF2B5EF4-FFF2-40B4-BE49-F238E27FC236}">
                <a16:creationId xmlns:a16="http://schemas.microsoft.com/office/drawing/2014/main" id="{7B1AA5C4-A43D-8E90-8400-B352E234B9B0}"/>
              </a:ext>
            </a:extLst>
          </p:cNvPr>
          <p:cNvSpPr txBox="1"/>
          <p:nvPr/>
        </p:nvSpPr>
        <p:spPr>
          <a:xfrm>
            <a:off x="-23220" y="6580390"/>
            <a:ext cx="8846272" cy="276999"/>
          </a:xfrm>
          <a:prstGeom prst="rect">
            <a:avLst/>
          </a:prstGeom>
          <a:noFill/>
        </p:spPr>
        <p:txBody>
          <a:bodyPr wrap="square">
            <a:spAutoFit/>
          </a:bodyPr>
          <a:lstStyle/>
          <a:p>
            <a:r>
              <a:rPr lang="en-US" sz="1200" i="1" dirty="0"/>
              <a:t>Source: </a:t>
            </a:r>
            <a:r>
              <a:rPr lang="en-US" sz="1200" i="1" dirty="0">
                <a:hlinkClick r:id="rId5"/>
              </a:rPr>
              <a:t>https://my.clevelandclinic.org/health/diseases/15655-polio</a:t>
            </a:r>
            <a:r>
              <a:rPr lang="en-US" sz="1200" i="1" dirty="0"/>
              <a:t>; Photo: Credit: Science History Images / </a:t>
            </a:r>
            <a:r>
              <a:rPr lang="en-US" sz="1200" i="1" dirty="0" err="1"/>
              <a:t>Alamy</a:t>
            </a:r>
            <a:r>
              <a:rPr lang="en-US" sz="1200" i="1" dirty="0"/>
              <a:t> Stock Photo</a:t>
            </a:r>
          </a:p>
        </p:txBody>
      </p:sp>
    </p:spTree>
    <p:extLst>
      <p:ext uri="{BB962C8B-B14F-4D97-AF65-F5344CB8AC3E}">
        <p14:creationId xmlns:p14="http://schemas.microsoft.com/office/powerpoint/2010/main" val="3300282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lus background">
            <a:extLst>
              <a:ext uri="{FF2B5EF4-FFF2-40B4-BE49-F238E27FC236}">
                <a16:creationId xmlns:a16="http://schemas.microsoft.com/office/drawing/2014/main" id="{95A60F0D-D127-B0A6-5D95-61677E840C1C}"/>
              </a:ext>
            </a:extLst>
          </p:cNvPr>
          <p:cNvPicPr>
            <a:picLocks noChangeAspect="1"/>
          </p:cNvPicPr>
          <p:nvPr/>
        </p:nvPicPr>
        <p:blipFill rotWithShape="1">
          <a:blip r:embed="rId2">
            <a:extLst>
              <a:ext uri="{28A0092B-C50C-407E-A947-70E740481C1C}">
                <a14:useLocalDpi xmlns:a14="http://schemas.microsoft.com/office/drawing/2010/main" val="0"/>
              </a:ext>
            </a:extLst>
          </a:blip>
          <a:srcRect b="7510"/>
          <a:stretch/>
        </p:blipFill>
        <p:spPr>
          <a:xfrm flipH="1">
            <a:off x="0" y="0"/>
            <a:ext cx="12234470" cy="6858000"/>
          </a:xfrm>
          <a:prstGeom prst="rect">
            <a:avLst/>
          </a:prstGeom>
        </p:spPr>
      </p:pic>
      <p:sp>
        <p:nvSpPr>
          <p:cNvPr id="9" name="Title 9">
            <a:extLst>
              <a:ext uri="{FF2B5EF4-FFF2-40B4-BE49-F238E27FC236}">
                <a16:creationId xmlns:a16="http://schemas.microsoft.com/office/drawing/2014/main" id="{7D725E07-354A-545E-794A-D1442082F9E7}"/>
              </a:ext>
            </a:extLst>
          </p:cNvPr>
          <p:cNvSpPr txBox="1">
            <a:spLocks/>
          </p:cNvSpPr>
          <p:nvPr/>
        </p:nvSpPr>
        <p:spPr>
          <a:xfrm>
            <a:off x="276226" y="0"/>
            <a:ext cx="7667822" cy="12001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6600" i="1" dirty="0">
                <a:solidFill>
                  <a:schemeClr val="bg1"/>
                </a:solidFill>
              </a:rPr>
              <a:t>PolioPlus</a:t>
            </a:r>
          </a:p>
        </p:txBody>
      </p:sp>
      <p:sp>
        <p:nvSpPr>
          <p:cNvPr id="2" name="TextBox 1">
            <a:extLst>
              <a:ext uri="{FF2B5EF4-FFF2-40B4-BE49-F238E27FC236}">
                <a16:creationId xmlns:a16="http://schemas.microsoft.com/office/drawing/2014/main" id="{7E5ABD23-A01F-8ED9-3773-3E7C729C070B}"/>
              </a:ext>
            </a:extLst>
          </p:cNvPr>
          <p:cNvSpPr txBox="1"/>
          <p:nvPr/>
        </p:nvSpPr>
        <p:spPr>
          <a:xfrm>
            <a:off x="629920" y="1353105"/>
            <a:ext cx="8582038" cy="4216539"/>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US" sz="2400" dirty="0">
                <a:solidFill>
                  <a:schemeClr val="bg1"/>
                </a:solidFill>
              </a:rPr>
              <a:t>Launched in 1985, </a:t>
            </a:r>
            <a:r>
              <a:rPr lang="en-US" sz="2400" i="1" dirty="0">
                <a:solidFill>
                  <a:schemeClr val="bg1"/>
                </a:solidFill>
              </a:rPr>
              <a:t>PolioPlus</a:t>
            </a:r>
            <a:r>
              <a:rPr lang="en-US" sz="2400" dirty="0">
                <a:solidFill>
                  <a:schemeClr val="bg1"/>
                </a:solidFill>
              </a:rPr>
              <a:t> with an initial fundraising target of $120 million.</a:t>
            </a:r>
          </a:p>
          <a:p>
            <a:pPr>
              <a:spcBef>
                <a:spcPts val="600"/>
              </a:spcBef>
              <a:spcAft>
                <a:spcPts val="600"/>
              </a:spcAft>
            </a:pPr>
            <a:endParaRPr lang="en-US" sz="800" dirty="0">
              <a:solidFill>
                <a:schemeClr val="bg1"/>
              </a:solidFill>
            </a:endParaRPr>
          </a:p>
          <a:p>
            <a:pPr marL="342900" indent="-342900">
              <a:spcBef>
                <a:spcPts val="600"/>
              </a:spcBef>
              <a:spcAft>
                <a:spcPts val="600"/>
              </a:spcAft>
              <a:buFont typeface="Arial" panose="020B0604020202020204" pitchFamily="34" charset="0"/>
              <a:buChar char="•"/>
            </a:pPr>
            <a:r>
              <a:rPr lang="en-US" sz="2400" dirty="0">
                <a:solidFill>
                  <a:schemeClr val="bg1"/>
                </a:solidFill>
              </a:rPr>
              <a:t>At that time, polio paralyzed 1,000+ children every single day in 125 polio-endemic countries.</a:t>
            </a:r>
          </a:p>
          <a:p>
            <a:pPr>
              <a:spcBef>
                <a:spcPts val="600"/>
              </a:spcBef>
              <a:spcAft>
                <a:spcPts val="600"/>
              </a:spcAft>
            </a:pPr>
            <a:endParaRPr lang="en-US" sz="800" dirty="0">
              <a:solidFill>
                <a:schemeClr val="bg1"/>
              </a:solidFill>
            </a:endParaRPr>
          </a:p>
          <a:p>
            <a:pPr marL="342900" indent="-342900">
              <a:spcBef>
                <a:spcPts val="600"/>
              </a:spcBef>
              <a:spcAft>
                <a:spcPts val="600"/>
              </a:spcAft>
              <a:buFont typeface="Arial" panose="020B0604020202020204" pitchFamily="34" charset="0"/>
              <a:buChar char="•"/>
            </a:pPr>
            <a:r>
              <a:rPr lang="en-US" sz="2400" dirty="0">
                <a:solidFill>
                  <a:schemeClr val="bg1"/>
                </a:solidFill>
              </a:rPr>
              <a:t>Founding partner of the </a:t>
            </a:r>
            <a:r>
              <a:rPr lang="en-US" sz="2400" b="1" dirty="0">
                <a:solidFill>
                  <a:schemeClr val="bg1"/>
                </a:solidFill>
              </a:rPr>
              <a:t>Global Polio Eradication Initiative</a:t>
            </a:r>
            <a:r>
              <a:rPr lang="en-US" sz="2400" dirty="0">
                <a:solidFill>
                  <a:schemeClr val="bg1"/>
                </a:solidFill>
              </a:rPr>
              <a:t>; has reduced polio cases by </a:t>
            </a:r>
            <a:r>
              <a:rPr lang="en-US" sz="2400" b="1" dirty="0">
                <a:solidFill>
                  <a:schemeClr val="bg1"/>
                </a:solidFill>
              </a:rPr>
              <a:t>99.9%</a:t>
            </a:r>
            <a:r>
              <a:rPr lang="en-US" sz="2400" dirty="0">
                <a:solidFill>
                  <a:schemeClr val="bg1"/>
                </a:solidFill>
              </a:rPr>
              <a:t> </a:t>
            </a:r>
          </a:p>
          <a:p>
            <a:pPr marL="342900" indent="-342900">
              <a:spcBef>
                <a:spcPts val="600"/>
              </a:spcBef>
              <a:spcAft>
                <a:spcPts val="600"/>
              </a:spcAft>
              <a:buFont typeface="Arial" panose="020B0604020202020204" pitchFamily="34" charset="0"/>
              <a:buChar char="•"/>
            </a:pPr>
            <a:endParaRPr lang="en-US" sz="2400" dirty="0">
              <a:solidFill>
                <a:schemeClr val="bg1"/>
              </a:solidFill>
            </a:endParaRPr>
          </a:p>
          <a:p>
            <a:pPr marL="342900" indent="-342900">
              <a:spcBef>
                <a:spcPts val="600"/>
              </a:spcBef>
              <a:spcAft>
                <a:spcPts val="600"/>
              </a:spcAft>
              <a:buFont typeface="Arial" panose="020B0604020202020204" pitchFamily="34" charset="0"/>
              <a:buChar char="•"/>
            </a:pPr>
            <a:endParaRPr lang="en-US" sz="2400" dirty="0">
              <a:solidFill>
                <a:schemeClr val="bg1"/>
              </a:solidFill>
            </a:endParaRPr>
          </a:p>
        </p:txBody>
      </p:sp>
      <p:pic>
        <p:nvPicPr>
          <p:cNvPr id="13" name="Picture 12">
            <a:extLst>
              <a:ext uri="{FF2B5EF4-FFF2-40B4-BE49-F238E27FC236}">
                <a16:creationId xmlns:a16="http://schemas.microsoft.com/office/drawing/2014/main" id="{9EC7FF8B-46B6-AA86-EB1A-B7617C7B58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78" y="5214804"/>
            <a:ext cx="1524622" cy="1524622"/>
          </a:xfrm>
          <a:prstGeom prst="rect">
            <a:avLst/>
          </a:prstGeom>
        </p:spPr>
      </p:pic>
      <p:sp>
        <p:nvSpPr>
          <p:cNvPr id="6" name="Speech Bubble: Oval 5">
            <a:extLst>
              <a:ext uri="{FF2B5EF4-FFF2-40B4-BE49-F238E27FC236}">
                <a16:creationId xmlns:a16="http://schemas.microsoft.com/office/drawing/2014/main" id="{22140723-23F9-F0FA-94E8-B6584E37A521}"/>
              </a:ext>
            </a:extLst>
          </p:cNvPr>
          <p:cNvSpPr/>
          <p:nvPr/>
        </p:nvSpPr>
        <p:spPr>
          <a:xfrm rot="21164844">
            <a:off x="9173857" y="451405"/>
            <a:ext cx="2654300" cy="1803400"/>
          </a:xfrm>
          <a:prstGeom prst="wedgeEllipseCallout">
            <a:avLst>
              <a:gd name="adj1" fmla="val 39454"/>
              <a:gd name="adj2" fmla="val 575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What’s up with the “plus”?...</a:t>
            </a:r>
          </a:p>
        </p:txBody>
      </p:sp>
      <p:grpSp>
        <p:nvGrpSpPr>
          <p:cNvPr id="3" name="Group 2">
            <a:extLst>
              <a:ext uri="{FF2B5EF4-FFF2-40B4-BE49-F238E27FC236}">
                <a16:creationId xmlns:a16="http://schemas.microsoft.com/office/drawing/2014/main" id="{4AD6A2F8-8056-8E12-0759-12B85439C5F3}"/>
              </a:ext>
            </a:extLst>
          </p:cNvPr>
          <p:cNvGrpSpPr/>
          <p:nvPr/>
        </p:nvGrpSpPr>
        <p:grpSpPr>
          <a:xfrm>
            <a:off x="9938765" y="4677029"/>
            <a:ext cx="1961957" cy="1961957"/>
            <a:chOff x="2276214" y="4659086"/>
            <a:chExt cx="1961957" cy="1961957"/>
          </a:xfrm>
        </p:grpSpPr>
        <p:sp>
          <p:nvSpPr>
            <p:cNvPr id="5" name="Rectangle 4">
              <a:extLst>
                <a:ext uri="{FF2B5EF4-FFF2-40B4-BE49-F238E27FC236}">
                  <a16:creationId xmlns:a16="http://schemas.microsoft.com/office/drawing/2014/main" id="{9DC0CAEB-AA31-162E-15DE-ED2FA8793343}"/>
                </a:ext>
              </a:extLst>
            </p:cNvPr>
            <p:cNvSpPr/>
            <p:nvPr/>
          </p:nvSpPr>
          <p:spPr>
            <a:xfrm>
              <a:off x="2276214" y="4659086"/>
              <a:ext cx="1961957" cy="1961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5EADE766-1425-0810-E0AB-FA0A99C5D5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7560" y="4854297"/>
              <a:ext cx="1633549" cy="1655624"/>
            </a:xfrm>
            <a:prstGeom prst="rect">
              <a:avLst/>
            </a:prstGeom>
          </p:spPr>
        </p:pic>
      </p:grpSp>
      <p:grpSp>
        <p:nvGrpSpPr>
          <p:cNvPr id="8" name="Group 7">
            <a:extLst>
              <a:ext uri="{FF2B5EF4-FFF2-40B4-BE49-F238E27FC236}">
                <a16:creationId xmlns:a16="http://schemas.microsoft.com/office/drawing/2014/main" id="{8C866BB7-9B0E-E0D1-432C-29827DF9ED21}"/>
              </a:ext>
            </a:extLst>
          </p:cNvPr>
          <p:cNvGrpSpPr/>
          <p:nvPr/>
        </p:nvGrpSpPr>
        <p:grpSpPr>
          <a:xfrm>
            <a:off x="6630489" y="5806546"/>
            <a:ext cx="2929548" cy="832440"/>
            <a:chOff x="4528457" y="4862286"/>
            <a:chExt cx="2656114" cy="754743"/>
          </a:xfrm>
        </p:grpSpPr>
        <p:sp>
          <p:nvSpPr>
            <p:cNvPr id="10" name="Rectangle 9">
              <a:extLst>
                <a:ext uri="{FF2B5EF4-FFF2-40B4-BE49-F238E27FC236}">
                  <a16:creationId xmlns:a16="http://schemas.microsoft.com/office/drawing/2014/main" id="{35BE40EC-A72E-D6CB-0590-96D423C1E99A}"/>
                </a:ext>
              </a:extLst>
            </p:cNvPr>
            <p:cNvSpPr/>
            <p:nvPr/>
          </p:nvSpPr>
          <p:spPr>
            <a:xfrm>
              <a:off x="4528457" y="4862286"/>
              <a:ext cx="2656114" cy="754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5FB7A7D8-333B-A728-E41F-B6658937B6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44569" y="4953351"/>
              <a:ext cx="2381250" cy="609600"/>
            </a:xfrm>
            <a:prstGeom prst="rect">
              <a:avLst/>
            </a:prstGeom>
          </p:spPr>
        </p:pic>
      </p:grpSp>
      <p:pic>
        <p:nvPicPr>
          <p:cNvPr id="14" name="Picture 13" descr="Logo, company name&#10;&#10;Description automatically generated">
            <a:extLst>
              <a:ext uri="{FF2B5EF4-FFF2-40B4-BE49-F238E27FC236}">
                <a16:creationId xmlns:a16="http://schemas.microsoft.com/office/drawing/2014/main" id="{12F7D3A2-CCE4-465F-B93F-429D6F307D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07000" y="5675340"/>
            <a:ext cx="1806836" cy="963646"/>
          </a:xfrm>
          <a:prstGeom prst="rect">
            <a:avLst/>
          </a:prstGeom>
        </p:spPr>
      </p:pic>
      <p:pic>
        <p:nvPicPr>
          <p:cNvPr id="16" name="Picture 15" descr="Logo&#10;&#10;Description automatically generated with medium confidence">
            <a:extLst>
              <a:ext uri="{FF2B5EF4-FFF2-40B4-BE49-F238E27FC236}">
                <a16:creationId xmlns:a16="http://schemas.microsoft.com/office/drawing/2014/main" id="{0EB168CA-6761-6E7D-9D02-B4121B57978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50287" y="4915745"/>
            <a:ext cx="1809750" cy="542925"/>
          </a:xfrm>
          <a:prstGeom prst="rect">
            <a:avLst/>
          </a:prstGeom>
        </p:spPr>
      </p:pic>
      <p:pic>
        <p:nvPicPr>
          <p:cNvPr id="18" name="Picture 17" descr="A picture containing text, clipart&#10;&#10;Description automatically generated">
            <a:extLst>
              <a:ext uri="{FF2B5EF4-FFF2-40B4-BE49-F238E27FC236}">
                <a16:creationId xmlns:a16="http://schemas.microsoft.com/office/drawing/2014/main" id="{E14DD11A-4A31-2322-FEBB-E87EBE30BC9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77464" y="3128698"/>
            <a:ext cx="2023258" cy="1219350"/>
          </a:xfrm>
          <a:prstGeom prst="rect">
            <a:avLst/>
          </a:prstGeom>
        </p:spPr>
      </p:pic>
      <p:pic>
        <p:nvPicPr>
          <p:cNvPr id="22" name="Picture 21" descr="Logo, company name&#10;&#10;Description automatically generated">
            <a:extLst>
              <a:ext uri="{FF2B5EF4-FFF2-40B4-BE49-F238E27FC236}">
                <a16:creationId xmlns:a16="http://schemas.microsoft.com/office/drawing/2014/main" id="{B04FF3DF-A906-D85D-03D6-BE924B37487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48535" y="5382826"/>
            <a:ext cx="2009855" cy="1256160"/>
          </a:xfrm>
          <a:prstGeom prst="rect">
            <a:avLst/>
          </a:prstGeom>
        </p:spPr>
      </p:pic>
    </p:spTree>
    <p:extLst>
      <p:ext uri="{BB962C8B-B14F-4D97-AF65-F5344CB8AC3E}">
        <p14:creationId xmlns:p14="http://schemas.microsoft.com/office/powerpoint/2010/main" val="2095092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Icon&#10;&#10;Description automatically generated with medium confidence">
            <a:extLst>
              <a:ext uri="{FF2B5EF4-FFF2-40B4-BE49-F238E27FC236}">
                <a16:creationId xmlns:a16="http://schemas.microsoft.com/office/drawing/2014/main" id="{0704CB40-160A-1D63-05CB-A2C505B83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5"/>
            <a:ext cx="6953250" cy="3476625"/>
          </a:xfrm>
          <a:prstGeom prst="rect">
            <a:avLst/>
          </a:prstGeom>
        </p:spPr>
      </p:pic>
      <p:sp>
        <p:nvSpPr>
          <p:cNvPr id="3" name="Rectangle 2">
            <a:extLst>
              <a:ext uri="{FF2B5EF4-FFF2-40B4-BE49-F238E27FC236}">
                <a16:creationId xmlns:a16="http://schemas.microsoft.com/office/drawing/2014/main" id="{C7A96EB8-2226-AAE0-22E4-1B2F0FD6C1C5}"/>
              </a:ext>
            </a:extLst>
          </p:cNvPr>
          <p:cNvSpPr/>
          <p:nvPr/>
        </p:nvSpPr>
        <p:spPr>
          <a:xfrm>
            <a:off x="1" y="1398850"/>
            <a:ext cx="12192000" cy="5459150"/>
          </a:xfrm>
          <a:prstGeom prst="rect">
            <a:avLst/>
          </a:prstGeom>
          <a:solidFill>
            <a:srgbClr val="005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9">
            <a:extLst>
              <a:ext uri="{FF2B5EF4-FFF2-40B4-BE49-F238E27FC236}">
                <a16:creationId xmlns:a16="http://schemas.microsoft.com/office/drawing/2014/main" id="{7D725E07-354A-545E-794A-D1442082F9E7}"/>
              </a:ext>
            </a:extLst>
          </p:cNvPr>
          <p:cNvSpPr txBox="1">
            <a:spLocks/>
          </p:cNvSpPr>
          <p:nvPr/>
        </p:nvSpPr>
        <p:spPr>
          <a:xfrm>
            <a:off x="466726" y="0"/>
            <a:ext cx="7667822" cy="12001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5000" dirty="0"/>
              <a:t>ROTARY’S EFFORTS:</a:t>
            </a:r>
          </a:p>
        </p:txBody>
      </p:sp>
      <p:sp>
        <p:nvSpPr>
          <p:cNvPr id="2" name="TextBox 1">
            <a:extLst>
              <a:ext uri="{FF2B5EF4-FFF2-40B4-BE49-F238E27FC236}">
                <a16:creationId xmlns:a16="http://schemas.microsoft.com/office/drawing/2014/main" id="{7E5ABD23-A01F-8ED9-3773-3E7C729C070B}"/>
              </a:ext>
            </a:extLst>
          </p:cNvPr>
          <p:cNvSpPr txBox="1"/>
          <p:nvPr/>
        </p:nvSpPr>
        <p:spPr>
          <a:xfrm>
            <a:off x="252078" y="1578597"/>
            <a:ext cx="8041021" cy="5755422"/>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US" sz="2400" dirty="0">
                <a:solidFill>
                  <a:schemeClr val="bg1"/>
                </a:solidFill>
              </a:rPr>
              <a:t>Working to eradicate polio for &gt; 35 years.</a:t>
            </a:r>
          </a:p>
          <a:p>
            <a:pPr>
              <a:spcBef>
                <a:spcPts val="600"/>
              </a:spcBef>
              <a:spcAft>
                <a:spcPts val="600"/>
              </a:spcAft>
            </a:pPr>
            <a:endParaRPr lang="en-US" sz="800" dirty="0">
              <a:solidFill>
                <a:schemeClr val="bg1"/>
              </a:solidFill>
            </a:endParaRPr>
          </a:p>
          <a:p>
            <a:pPr marL="342900" indent="-342900">
              <a:spcBef>
                <a:spcPts val="600"/>
              </a:spcBef>
              <a:spcAft>
                <a:spcPts val="600"/>
              </a:spcAft>
              <a:buFont typeface="Arial" panose="020B0604020202020204" pitchFamily="34" charset="0"/>
              <a:buChar char="•"/>
            </a:pPr>
            <a:r>
              <a:rPr lang="en-US" sz="2400" dirty="0">
                <a:solidFill>
                  <a:schemeClr val="bg1"/>
                </a:solidFill>
              </a:rPr>
              <a:t>Rotary members have contributed &gt; $2.1 billion + countless volunteer hours to protect nearly </a:t>
            </a:r>
            <a:r>
              <a:rPr lang="en-US" sz="2400" b="1" dirty="0">
                <a:solidFill>
                  <a:schemeClr val="bg1"/>
                </a:solidFill>
              </a:rPr>
              <a:t>3 billion children</a:t>
            </a:r>
            <a:r>
              <a:rPr lang="en-US" sz="2400" dirty="0">
                <a:solidFill>
                  <a:schemeClr val="bg1"/>
                </a:solidFill>
              </a:rPr>
              <a:t> in 122 countries.</a:t>
            </a:r>
          </a:p>
          <a:p>
            <a:pPr>
              <a:spcBef>
                <a:spcPts val="600"/>
              </a:spcBef>
              <a:spcAft>
                <a:spcPts val="600"/>
              </a:spcAft>
            </a:pPr>
            <a:endParaRPr lang="en-US" sz="800" dirty="0">
              <a:solidFill>
                <a:schemeClr val="bg1"/>
              </a:solidFill>
            </a:endParaRPr>
          </a:p>
          <a:p>
            <a:pPr marL="342900" indent="-342900">
              <a:spcBef>
                <a:spcPts val="600"/>
              </a:spcBef>
              <a:spcAft>
                <a:spcPts val="600"/>
              </a:spcAft>
              <a:buFont typeface="Arial" panose="020B0604020202020204" pitchFamily="34" charset="0"/>
              <a:buChar char="•"/>
            </a:pPr>
            <a:r>
              <a:rPr lang="en-US" sz="2400" dirty="0">
                <a:solidFill>
                  <a:schemeClr val="bg1"/>
                </a:solidFill>
              </a:rPr>
              <a:t>2023: endemic countries wild virus -- 5 cases in Afghanistan, 2 in Pakistan.</a:t>
            </a:r>
          </a:p>
          <a:p>
            <a:pPr>
              <a:spcBef>
                <a:spcPts val="600"/>
              </a:spcBef>
              <a:spcAft>
                <a:spcPts val="600"/>
              </a:spcAft>
            </a:pPr>
            <a:endParaRPr lang="en-US" sz="800" dirty="0">
              <a:solidFill>
                <a:schemeClr val="bg1"/>
              </a:solidFill>
            </a:endParaRPr>
          </a:p>
          <a:p>
            <a:pPr marL="342900" indent="-342900">
              <a:spcBef>
                <a:spcPts val="600"/>
              </a:spcBef>
              <a:spcAft>
                <a:spcPts val="600"/>
              </a:spcAft>
              <a:buFont typeface="Arial" panose="020B0604020202020204" pitchFamily="34" charset="0"/>
              <a:buChar char="•"/>
            </a:pPr>
            <a:r>
              <a:rPr lang="en-US" sz="2400" dirty="0">
                <a:solidFill>
                  <a:schemeClr val="bg1"/>
                </a:solidFill>
              </a:rPr>
              <a:t>Over past 10 years, 10 B doses given, fewer than 800 cases of VDPV. Without vaccinations, more than 6.5 M children would have been paralyzed by wild poliovirus.</a:t>
            </a:r>
          </a:p>
          <a:p>
            <a:pPr marL="342900" indent="-342900">
              <a:spcBef>
                <a:spcPts val="600"/>
              </a:spcBef>
              <a:spcAft>
                <a:spcPts val="600"/>
              </a:spcAft>
              <a:buFont typeface="Arial" panose="020B0604020202020204" pitchFamily="34" charset="0"/>
              <a:buChar char="•"/>
            </a:pPr>
            <a:endParaRPr lang="en-US" sz="2400" dirty="0">
              <a:solidFill>
                <a:schemeClr val="bg1"/>
              </a:solidFill>
            </a:endParaRPr>
          </a:p>
          <a:p>
            <a:pPr marL="342900" indent="-342900">
              <a:spcBef>
                <a:spcPts val="600"/>
              </a:spcBef>
              <a:spcAft>
                <a:spcPts val="600"/>
              </a:spcAft>
              <a:buFont typeface="Arial" panose="020B0604020202020204" pitchFamily="34" charset="0"/>
              <a:buChar char="•"/>
            </a:pPr>
            <a:endParaRPr lang="en-US" sz="2400" dirty="0">
              <a:solidFill>
                <a:schemeClr val="bg1"/>
              </a:solidFill>
            </a:endParaRPr>
          </a:p>
        </p:txBody>
      </p:sp>
      <p:pic>
        <p:nvPicPr>
          <p:cNvPr id="13" name="Picture 12">
            <a:extLst>
              <a:ext uri="{FF2B5EF4-FFF2-40B4-BE49-F238E27FC236}">
                <a16:creationId xmlns:a16="http://schemas.microsoft.com/office/drawing/2014/main" id="{9EC7FF8B-46B6-AA86-EB1A-B7617C7B58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7795" y="0"/>
            <a:ext cx="1398847" cy="1398847"/>
          </a:xfrm>
          <a:prstGeom prst="rect">
            <a:avLst/>
          </a:prstGeom>
        </p:spPr>
      </p:pic>
      <p:pic>
        <p:nvPicPr>
          <p:cNvPr id="8" name="Picture 7" descr="A person drinking from a bottle&#10;&#10;Description automatically generated with medium confidence">
            <a:extLst>
              <a:ext uri="{FF2B5EF4-FFF2-40B4-BE49-F238E27FC236}">
                <a16:creationId xmlns:a16="http://schemas.microsoft.com/office/drawing/2014/main" id="{442E1141-081D-AE7A-DFC3-EEDD3FBA6A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2567" y="1398848"/>
            <a:ext cx="3639434" cy="5459151"/>
          </a:xfrm>
          <a:prstGeom prst="rect">
            <a:avLst/>
          </a:prstGeom>
        </p:spPr>
      </p:pic>
      <p:pic>
        <p:nvPicPr>
          <p:cNvPr id="6" name="Picture 5" descr="Logo&#10;&#10;Description automatically generated">
            <a:extLst>
              <a:ext uri="{FF2B5EF4-FFF2-40B4-BE49-F238E27FC236}">
                <a16:creationId xmlns:a16="http://schemas.microsoft.com/office/drawing/2014/main" id="{4734B57F-4E50-DF8D-2111-345497D063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93151" y="0"/>
            <a:ext cx="1398847" cy="1398847"/>
          </a:xfrm>
          <a:prstGeom prst="rect">
            <a:avLst/>
          </a:prstGeom>
        </p:spPr>
      </p:pic>
    </p:spTree>
    <p:extLst>
      <p:ext uri="{BB962C8B-B14F-4D97-AF65-F5344CB8AC3E}">
        <p14:creationId xmlns:p14="http://schemas.microsoft.com/office/powerpoint/2010/main" val="3950430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A96EB8-2226-AAE0-22E4-1B2F0FD6C1C5}"/>
              </a:ext>
            </a:extLst>
          </p:cNvPr>
          <p:cNvSpPr/>
          <p:nvPr/>
        </p:nvSpPr>
        <p:spPr>
          <a:xfrm>
            <a:off x="1" y="1398850"/>
            <a:ext cx="12192000" cy="5459150"/>
          </a:xfrm>
          <a:prstGeom prst="rect">
            <a:avLst/>
          </a:prstGeom>
          <a:solidFill>
            <a:srgbClr val="184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9">
            <a:extLst>
              <a:ext uri="{FF2B5EF4-FFF2-40B4-BE49-F238E27FC236}">
                <a16:creationId xmlns:a16="http://schemas.microsoft.com/office/drawing/2014/main" id="{7D725E07-354A-545E-794A-D1442082F9E7}"/>
              </a:ext>
            </a:extLst>
          </p:cNvPr>
          <p:cNvSpPr txBox="1">
            <a:spLocks/>
          </p:cNvSpPr>
          <p:nvPr/>
        </p:nvSpPr>
        <p:spPr>
          <a:xfrm>
            <a:off x="466726" y="0"/>
            <a:ext cx="7667822" cy="12001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5000" dirty="0"/>
              <a:t>CURRENT STATUS:</a:t>
            </a:r>
          </a:p>
        </p:txBody>
      </p:sp>
      <p:pic>
        <p:nvPicPr>
          <p:cNvPr id="16" name="Picture 15" descr="Icon&#10;&#10;Description automatically generated with medium confidence">
            <a:extLst>
              <a:ext uri="{FF2B5EF4-FFF2-40B4-BE49-F238E27FC236}">
                <a16:creationId xmlns:a16="http://schemas.microsoft.com/office/drawing/2014/main" id="{0704CB40-160A-1D63-05CB-A2C505B83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5"/>
            <a:ext cx="6953250" cy="3476625"/>
          </a:xfrm>
          <a:prstGeom prst="rect">
            <a:avLst/>
          </a:prstGeom>
        </p:spPr>
      </p:pic>
      <p:sp>
        <p:nvSpPr>
          <p:cNvPr id="2" name="TextBox 1">
            <a:extLst>
              <a:ext uri="{FF2B5EF4-FFF2-40B4-BE49-F238E27FC236}">
                <a16:creationId xmlns:a16="http://schemas.microsoft.com/office/drawing/2014/main" id="{7E5ABD23-A01F-8ED9-3773-3E7C729C070B}"/>
              </a:ext>
            </a:extLst>
          </p:cNvPr>
          <p:cNvSpPr txBox="1"/>
          <p:nvPr/>
        </p:nvSpPr>
        <p:spPr>
          <a:xfrm>
            <a:off x="252079" y="2004766"/>
            <a:ext cx="4338088" cy="4247317"/>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US" sz="2400" dirty="0">
                <a:solidFill>
                  <a:schemeClr val="bg1"/>
                </a:solidFill>
              </a:rPr>
              <a:t>Polio is only endemic in two countries (Pakistan &amp; Afghanistan).</a:t>
            </a:r>
          </a:p>
          <a:p>
            <a:pPr>
              <a:spcBef>
                <a:spcPts val="600"/>
              </a:spcBef>
              <a:spcAft>
                <a:spcPts val="600"/>
              </a:spcAft>
            </a:pPr>
            <a:endParaRPr lang="en-US" sz="2400" dirty="0">
              <a:solidFill>
                <a:schemeClr val="bg1"/>
              </a:solidFill>
            </a:endParaRPr>
          </a:p>
          <a:p>
            <a:pPr marL="342900" indent="-342900">
              <a:spcBef>
                <a:spcPts val="600"/>
              </a:spcBef>
              <a:spcAft>
                <a:spcPts val="600"/>
              </a:spcAft>
              <a:buFont typeface="Arial" panose="020B0604020202020204" pitchFamily="34" charset="0"/>
              <a:buChar char="•"/>
            </a:pPr>
            <a:r>
              <a:rPr lang="en-US" sz="2400" dirty="0">
                <a:solidFill>
                  <a:schemeClr val="bg1"/>
                </a:solidFill>
              </a:rPr>
              <a:t>If all eradication efforts stopped today, within 10 years polio could paralyze as many as 200,000 children each year.</a:t>
            </a:r>
          </a:p>
          <a:p>
            <a:pPr marL="342900" indent="-342900">
              <a:spcBef>
                <a:spcPts val="600"/>
              </a:spcBef>
              <a:spcAft>
                <a:spcPts val="600"/>
              </a:spcAft>
              <a:buFont typeface="Arial" panose="020B0604020202020204" pitchFamily="34" charset="0"/>
              <a:buChar char="•"/>
            </a:pPr>
            <a:endParaRPr lang="en-US" sz="2400" dirty="0">
              <a:solidFill>
                <a:schemeClr val="bg1"/>
              </a:solidFill>
            </a:endParaRPr>
          </a:p>
        </p:txBody>
      </p:sp>
      <p:pic>
        <p:nvPicPr>
          <p:cNvPr id="13" name="Picture 12">
            <a:extLst>
              <a:ext uri="{FF2B5EF4-FFF2-40B4-BE49-F238E27FC236}">
                <a16:creationId xmlns:a16="http://schemas.microsoft.com/office/drawing/2014/main" id="{9EC7FF8B-46B6-AA86-EB1A-B7617C7B58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5584" y="126665"/>
            <a:ext cx="1965556" cy="1965556"/>
          </a:xfrm>
          <a:prstGeom prst="rect">
            <a:avLst/>
          </a:prstGeom>
        </p:spPr>
      </p:pic>
      <p:pic>
        <p:nvPicPr>
          <p:cNvPr id="4" name="Picture 3">
            <a:extLst>
              <a:ext uri="{FF2B5EF4-FFF2-40B4-BE49-F238E27FC236}">
                <a16:creationId xmlns:a16="http://schemas.microsoft.com/office/drawing/2014/main" id="{BA7A9453-7A47-41F3-B18C-2DBFA9B9104F}"/>
              </a:ext>
            </a:extLst>
          </p:cNvPr>
          <p:cNvPicPr>
            <a:picLocks noChangeAspect="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sharpenSoften amount="100000"/>
                    </a14:imgEffect>
                    <a14:imgEffect>
                      <a14:brightnessContrast bright="100000"/>
                    </a14:imgEffect>
                  </a14:imgLayer>
                </a14:imgProps>
              </a:ext>
            </a:extLst>
          </a:blip>
          <a:stretch>
            <a:fillRect/>
          </a:stretch>
        </p:blipFill>
        <p:spPr>
          <a:xfrm>
            <a:off x="3680773" y="1908779"/>
            <a:ext cx="8259148" cy="4439292"/>
          </a:xfrm>
          <a:prstGeom prst="rect">
            <a:avLst/>
          </a:prstGeom>
        </p:spPr>
      </p:pic>
    </p:spTree>
    <p:extLst>
      <p:ext uri="{BB962C8B-B14F-4D97-AF65-F5344CB8AC3E}">
        <p14:creationId xmlns:p14="http://schemas.microsoft.com/office/powerpoint/2010/main" val="1450040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20"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4" name="Freeform: Shape 23">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24">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25">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5" name="TextBox 4">
            <a:extLst>
              <a:ext uri="{FF2B5EF4-FFF2-40B4-BE49-F238E27FC236}">
                <a16:creationId xmlns:a16="http://schemas.microsoft.com/office/drawing/2014/main" id="{D97FB24C-2160-0229-226E-08F6E3AFD2FF}"/>
              </a:ext>
            </a:extLst>
          </p:cNvPr>
          <p:cNvSpPr txBox="1"/>
          <p:nvPr/>
        </p:nvSpPr>
        <p:spPr>
          <a:xfrm>
            <a:off x="786385" y="841248"/>
            <a:ext cx="3920668" cy="534009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400" b="1" kern="1200" dirty="0">
                <a:solidFill>
                  <a:schemeClr val="bg1"/>
                </a:solidFill>
                <a:effectLst>
                  <a:outerShdw blurRad="38100" dist="38100" dir="2700000" algn="tl">
                    <a:srgbClr val="000000">
                      <a:alpha val="43137"/>
                    </a:srgbClr>
                  </a:outerShdw>
                </a:effectLst>
                <a:latin typeface="+mj-lt"/>
                <a:ea typeface="+mj-ea"/>
                <a:cs typeface="+mj-cs"/>
              </a:rPr>
              <a:t>TOGETHER, WE</a:t>
            </a:r>
          </a:p>
          <a:p>
            <a:pPr>
              <a:lnSpc>
                <a:spcPct val="90000"/>
              </a:lnSpc>
              <a:spcBef>
                <a:spcPct val="0"/>
              </a:spcBef>
              <a:spcAft>
                <a:spcPts val="600"/>
              </a:spcAft>
            </a:pPr>
            <a:r>
              <a:rPr lang="en-US" sz="3400" b="1" kern="1200" dirty="0">
                <a:solidFill>
                  <a:schemeClr val="bg1"/>
                </a:solidFill>
                <a:effectLst>
                  <a:outerShdw blurRad="38100" dist="38100" dir="2700000" algn="tl">
                    <a:srgbClr val="000000">
                      <a:alpha val="43137"/>
                    </a:srgbClr>
                  </a:outerShdw>
                </a:effectLst>
                <a:latin typeface="+mj-lt"/>
                <a:ea typeface="+mj-ea"/>
                <a:cs typeface="+mj-cs"/>
              </a:rPr>
              <a:t>END POLIO</a:t>
            </a:r>
          </a:p>
          <a:p>
            <a:pPr>
              <a:lnSpc>
                <a:spcPct val="90000"/>
              </a:lnSpc>
              <a:spcBef>
                <a:spcPct val="0"/>
              </a:spcBef>
              <a:spcAft>
                <a:spcPts val="600"/>
              </a:spcAft>
            </a:pPr>
            <a:endParaRPr lang="en-US" sz="3400" b="1" kern="1200" dirty="0">
              <a:solidFill>
                <a:schemeClr val="bg1"/>
              </a:solidFill>
              <a:effectLst>
                <a:outerShdw blurRad="38100" dist="38100" dir="2700000" algn="tl">
                  <a:srgbClr val="000000">
                    <a:alpha val="43137"/>
                  </a:srgbClr>
                </a:outerShdw>
              </a:effectLst>
              <a:latin typeface="+mj-lt"/>
              <a:ea typeface="+mj-ea"/>
              <a:cs typeface="+mj-cs"/>
            </a:endParaRPr>
          </a:p>
          <a:p>
            <a:pPr>
              <a:lnSpc>
                <a:spcPct val="90000"/>
              </a:lnSpc>
              <a:spcBef>
                <a:spcPct val="0"/>
              </a:spcBef>
              <a:spcAft>
                <a:spcPts val="600"/>
              </a:spcAft>
            </a:pPr>
            <a:r>
              <a:rPr lang="en-US" sz="3400" b="1" kern="1200" dirty="0">
                <a:solidFill>
                  <a:schemeClr val="bg1"/>
                </a:solidFill>
                <a:effectLst>
                  <a:outerShdw blurRad="38100" dist="38100" dir="2700000" algn="tl">
                    <a:srgbClr val="000000">
                      <a:alpha val="43137"/>
                    </a:srgbClr>
                  </a:outerShdw>
                </a:effectLst>
                <a:latin typeface="+mj-lt"/>
                <a:ea typeface="+mj-ea"/>
                <a:cs typeface="+mj-cs"/>
              </a:rPr>
              <a:t>One Day.  One Focus:  Ending Polio</a:t>
            </a:r>
          </a:p>
          <a:p>
            <a:pPr>
              <a:lnSpc>
                <a:spcPct val="90000"/>
              </a:lnSpc>
              <a:spcBef>
                <a:spcPct val="0"/>
              </a:spcBef>
              <a:spcAft>
                <a:spcPts val="600"/>
              </a:spcAft>
            </a:pPr>
            <a:endParaRPr lang="en-US" sz="3400" b="1" kern="1200" dirty="0">
              <a:solidFill>
                <a:schemeClr val="bg1"/>
              </a:solidFill>
              <a:effectLst>
                <a:outerShdw blurRad="38100" dist="38100" dir="2700000" algn="tl">
                  <a:srgbClr val="000000">
                    <a:alpha val="43137"/>
                  </a:srgbClr>
                </a:outerShdw>
              </a:effectLst>
              <a:latin typeface="+mj-lt"/>
              <a:ea typeface="+mj-ea"/>
              <a:cs typeface="+mj-cs"/>
            </a:endParaRPr>
          </a:p>
          <a:p>
            <a:pPr>
              <a:lnSpc>
                <a:spcPct val="90000"/>
              </a:lnSpc>
              <a:spcBef>
                <a:spcPct val="0"/>
              </a:spcBef>
              <a:spcAft>
                <a:spcPts val="600"/>
              </a:spcAft>
            </a:pPr>
            <a:r>
              <a:rPr lang="en-US" sz="3400" b="1" kern="1200" dirty="0">
                <a:solidFill>
                  <a:schemeClr val="bg1"/>
                </a:solidFill>
                <a:effectLst>
                  <a:outerShdw blurRad="38100" dist="38100" dir="2700000" algn="tl">
                    <a:srgbClr val="000000">
                      <a:alpha val="43137"/>
                    </a:srgbClr>
                  </a:outerShdw>
                </a:effectLst>
                <a:latin typeface="+mj-lt"/>
                <a:ea typeface="+mj-ea"/>
                <a:cs typeface="+mj-cs"/>
              </a:rPr>
              <a:t>October 24, 2023</a:t>
            </a:r>
          </a:p>
        </p:txBody>
      </p:sp>
      <p:sp>
        <p:nvSpPr>
          <p:cNvPr id="7" name="TextBox 6">
            <a:extLst>
              <a:ext uri="{FF2B5EF4-FFF2-40B4-BE49-F238E27FC236}">
                <a16:creationId xmlns:a16="http://schemas.microsoft.com/office/drawing/2014/main" id="{2D2F2525-6AE7-2E17-2137-56405E15CEDA}"/>
              </a:ext>
            </a:extLst>
          </p:cNvPr>
          <p:cNvSpPr txBox="1"/>
          <p:nvPr/>
        </p:nvSpPr>
        <p:spPr>
          <a:xfrm>
            <a:off x="5598291" y="1190194"/>
            <a:ext cx="2423863" cy="830997"/>
          </a:xfrm>
          <a:prstGeom prst="rect">
            <a:avLst/>
          </a:prstGeom>
          <a:noFill/>
          <a:ln w="19050">
            <a:solidFill>
              <a:schemeClr val="tx1"/>
            </a:solidFill>
          </a:ln>
        </p:spPr>
        <p:txBody>
          <a:bodyPr wrap="square" rtlCol="0">
            <a:spAutoFit/>
          </a:bodyPr>
          <a:lstStyle/>
          <a:p>
            <a:pPr algn="ctr" defTabSz="475488">
              <a:spcAft>
                <a:spcPts val="600"/>
              </a:spcAft>
            </a:pPr>
            <a:r>
              <a:rPr lang="en-US" sz="2400" kern="1200" dirty="0">
                <a:solidFill>
                  <a:schemeClr val="tx1"/>
                </a:solidFill>
                <a:latin typeface="+mn-lt"/>
                <a:ea typeface="+mn-ea"/>
                <a:cs typeface="+mn-cs"/>
              </a:rPr>
              <a:t>World Polio Day Resources</a:t>
            </a:r>
            <a:endParaRPr lang="en-US" sz="2400" dirty="0"/>
          </a:p>
        </p:txBody>
      </p:sp>
      <p:sp>
        <p:nvSpPr>
          <p:cNvPr id="8" name="TextBox 7">
            <a:extLst>
              <a:ext uri="{FF2B5EF4-FFF2-40B4-BE49-F238E27FC236}">
                <a16:creationId xmlns:a16="http://schemas.microsoft.com/office/drawing/2014/main" id="{1C3D60D3-B2A0-87D5-3225-A8088CA972A8}"/>
              </a:ext>
            </a:extLst>
          </p:cNvPr>
          <p:cNvSpPr txBox="1"/>
          <p:nvPr/>
        </p:nvSpPr>
        <p:spPr>
          <a:xfrm>
            <a:off x="7587386" y="2814196"/>
            <a:ext cx="2066139" cy="461665"/>
          </a:xfrm>
          <a:prstGeom prst="rect">
            <a:avLst/>
          </a:prstGeom>
          <a:noFill/>
          <a:ln w="19050">
            <a:solidFill>
              <a:schemeClr val="tx1"/>
            </a:solidFill>
          </a:ln>
        </p:spPr>
        <p:txBody>
          <a:bodyPr wrap="square" rtlCol="0">
            <a:spAutoFit/>
          </a:bodyPr>
          <a:lstStyle/>
          <a:p>
            <a:pPr algn="ctr" defTabSz="475488">
              <a:spcAft>
                <a:spcPts val="600"/>
              </a:spcAft>
            </a:pPr>
            <a:r>
              <a:rPr lang="en-US" sz="2400" kern="1200" dirty="0">
                <a:solidFill>
                  <a:schemeClr val="tx1"/>
                </a:solidFill>
                <a:latin typeface="+mn-lt"/>
                <a:ea typeface="+mn-ea"/>
                <a:cs typeface="+mn-cs"/>
              </a:rPr>
              <a:t>Action Ideas</a:t>
            </a:r>
            <a:endParaRPr lang="en-US" sz="2400" dirty="0"/>
          </a:p>
        </p:txBody>
      </p:sp>
      <p:sp>
        <p:nvSpPr>
          <p:cNvPr id="9" name="TextBox 8">
            <a:extLst>
              <a:ext uri="{FF2B5EF4-FFF2-40B4-BE49-F238E27FC236}">
                <a16:creationId xmlns:a16="http://schemas.microsoft.com/office/drawing/2014/main" id="{61E122C0-F215-5D02-8245-63C54270DA13}"/>
              </a:ext>
            </a:extLst>
          </p:cNvPr>
          <p:cNvSpPr txBox="1"/>
          <p:nvPr/>
        </p:nvSpPr>
        <p:spPr>
          <a:xfrm>
            <a:off x="8697331" y="4061935"/>
            <a:ext cx="3143713" cy="830997"/>
          </a:xfrm>
          <a:prstGeom prst="rect">
            <a:avLst/>
          </a:prstGeom>
          <a:noFill/>
          <a:ln w="19050">
            <a:solidFill>
              <a:schemeClr val="tx1"/>
            </a:solidFill>
          </a:ln>
        </p:spPr>
        <p:txBody>
          <a:bodyPr wrap="square" rtlCol="0">
            <a:spAutoFit/>
          </a:bodyPr>
          <a:lstStyle/>
          <a:p>
            <a:pPr algn="ctr" defTabSz="475488">
              <a:spcAft>
                <a:spcPts val="600"/>
              </a:spcAft>
            </a:pPr>
            <a:r>
              <a:rPr lang="en-US" sz="2400" kern="1200" dirty="0">
                <a:solidFill>
                  <a:schemeClr val="tx1"/>
                </a:solidFill>
                <a:latin typeface="+mn-lt"/>
                <a:ea typeface="+mn-ea"/>
                <a:cs typeface="+mn-cs"/>
              </a:rPr>
              <a:t>Register Your World Polio Day Action</a:t>
            </a:r>
            <a:endParaRPr lang="en-US" sz="2400" dirty="0"/>
          </a:p>
        </p:txBody>
      </p:sp>
      <p:sp>
        <p:nvSpPr>
          <p:cNvPr id="10" name="TextBox 9">
            <a:extLst>
              <a:ext uri="{FF2B5EF4-FFF2-40B4-BE49-F238E27FC236}">
                <a16:creationId xmlns:a16="http://schemas.microsoft.com/office/drawing/2014/main" id="{D79CAE65-1DB7-35FB-3875-8BB22235A49D}"/>
              </a:ext>
            </a:extLst>
          </p:cNvPr>
          <p:cNvSpPr txBox="1"/>
          <p:nvPr/>
        </p:nvSpPr>
        <p:spPr>
          <a:xfrm>
            <a:off x="5201512" y="5561654"/>
            <a:ext cx="6367913" cy="461665"/>
          </a:xfrm>
          <a:prstGeom prst="rect">
            <a:avLst/>
          </a:prstGeom>
          <a:noFill/>
        </p:spPr>
        <p:txBody>
          <a:bodyPr wrap="square" rtlCol="0">
            <a:spAutoFit/>
          </a:bodyPr>
          <a:lstStyle/>
          <a:p>
            <a:pPr algn="ctr" defTabSz="475488">
              <a:spcAft>
                <a:spcPts val="600"/>
              </a:spcAft>
            </a:pPr>
            <a:r>
              <a:rPr lang="en-US" sz="2400" kern="1200" dirty="0">
                <a:solidFill>
                  <a:schemeClr val="tx1"/>
                </a:solidFill>
                <a:latin typeface="+mn-lt"/>
                <a:ea typeface="+mn-ea"/>
                <a:cs typeface="+mn-cs"/>
                <a:hlinkClick r:id="rId2"/>
              </a:rPr>
              <a:t>www.endpolio.org/world-polio-day</a:t>
            </a:r>
            <a:r>
              <a:rPr lang="en-US" sz="2400" kern="1200" dirty="0">
                <a:solidFill>
                  <a:schemeClr val="tx1"/>
                </a:solidFill>
                <a:latin typeface="+mn-lt"/>
                <a:ea typeface="+mn-ea"/>
                <a:cs typeface="+mn-cs"/>
              </a:rPr>
              <a:t> </a:t>
            </a:r>
            <a:endParaRPr lang="en-US" sz="2400" dirty="0"/>
          </a:p>
        </p:txBody>
      </p:sp>
    </p:spTree>
    <p:extLst>
      <p:ext uri="{BB962C8B-B14F-4D97-AF65-F5344CB8AC3E}">
        <p14:creationId xmlns:p14="http://schemas.microsoft.com/office/powerpoint/2010/main" val="1449154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A96EB8-2226-AAE0-22E4-1B2F0FD6C1C5}"/>
              </a:ext>
            </a:extLst>
          </p:cNvPr>
          <p:cNvSpPr/>
          <p:nvPr/>
        </p:nvSpPr>
        <p:spPr>
          <a:xfrm>
            <a:off x="9842500" y="0"/>
            <a:ext cx="2349500" cy="6858000"/>
          </a:xfrm>
          <a:prstGeom prst="rect">
            <a:avLst/>
          </a:prstGeom>
          <a:solidFill>
            <a:srgbClr val="184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Icon&#10;&#10;Description automatically generated with medium confidence">
            <a:extLst>
              <a:ext uri="{FF2B5EF4-FFF2-40B4-BE49-F238E27FC236}">
                <a16:creationId xmlns:a16="http://schemas.microsoft.com/office/drawing/2014/main" id="{0704CB40-160A-1D63-05CB-A2C505B83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5"/>
            <a:ext cx="6953250" cy="3476625"/>
          </a:xfrm>
          <a:prstGeom prst="rect">
            <a:avLst/>
          </a:prstGeom>
        </p:spPr>
      </p:pic>
      <p:sp>
        <p:nvSpPr>
          <p:cNvPr id="9" name="Title 9">
            <a:extLst>
              <a:ext uri="{FF2B5EF4-FFF2-40B4-BE49-F238E27FC236}">
                <a16:creationId xmlns:a16="http://schemas.microsoft.com/office/drawing/2014/main" id="{7D725E07-354A-545E-794A-D1442082F9E7}"/>
              </a:ext>
            </a:extLst>
          </p:cNvPr>
          <p:cNvSpPr txBox="1">
            <a:spLocks/>
          </p:cNvSpPr>
          <p:nvPr/>
        </p:nvSpPr>
        <p:spPr>
          <a:xfrm>
            <a:off x="439430" y="473627"/>
            <a:ext cx="7667822" cy="12001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5000" i="1" dirty="0"/>
              <a:t>PURPLE PINKIES:</a:t>
            </a:r>
          </a:p>
        </p:txBody>
      </p:sp>
      <p:pic>
        <p:nvPicPr>
          <p:cNvPr id="13" name="Picture 12">
            <a:extLst>
              <a:ext uri="{FF2B5EF4-FFF2-40B4-BE49-F238E27FC236}">
                <a16:creationId xmlns:a16="http://schemas.microsoft.com/office/drawing/2014/main" id="{9EC7FF8B-46B6-AA86-EB1A-B7617C7B58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2740" y="146300"/>
            <a:ext cx="1965556" cy="1965556"/>
          </a:xfrm>
          <a:prstGeom prst="rect">
            <a:avLst/>
          </a:prstGeom>
        </p:spPr>
      </p:pic>
      <p:pic>
        <p:nvPicPr>
          <p:cNvPr id="7" name="Picture 6" descr="A picture containing person, child, child, young&#10;&#10;Description automatically generated">
            <a:extLst>
              <a:ext uri="{FF2B5EF4-FFF2-40B4-BE49-F238E27FC236}">
                <a16:creationId xmlns:a16="http://schemas.microsoft.com/office/drawing/2014/main" id="{235F0BC4-1040-6E7D-4CDD-AEF084C404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5197" y="2252111"/>
            <a:ext cx="7470712" cy="4535789"/>
          </a:xfrm>
          <a:prstGeom prst="rect">
            <a:avLst/>
          </a:prstGeom>
        </p:spPr>
      </p:pic>
      <p:pic>
        <p:nvPicPr>
          <p:cNvPr id="10" name="Picture 9" descr="A couple of kids posing for the camera&#10;&#10;Description automatically generated with low confidence">
            <a:extLst>
              <a:ext uri="{FF2B5EF4-FFF2-40B4-BE49-F238E27FC236}">
                <a16:creationId xmlns:a16="http://schemas.microsoft.com/office/drawing/2014/main" id="{A3504C9E-DF9D-0D81-463D-2A5C90E89F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413" y="2985771"/>
            <a:ext cx="4312371" cy="3234278"/>
          </a:xfrm>
          <a:prstGeom prst="rect">
            <a:avLst/>
          </a:prstGeom>
        </p:spPr>
      </p:pic>
    </p:spTree>
    <p:extLst>
      <p:ext uri="{BB962C8B-B14F-4D97-AF65-F5344CB8AC3E}">
        <p14:creationId xmlns:p14="http://schemas.microsoft.com/office/powerpoint/2010/main" val="3068318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6">
            <a:extLst>
              <a:ext uri="{FF2B5EF4-FFF2-40B4-BE49-F238E27FC236}">
                <a16:creationId xmlns:a16="http://schemas.microsoft.com/office/drawing/2014/main" id="{6DBF50F6-DD88-4D9F-B7D3-79B989980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28">
            <a:extLst>
              <a:ext uri="{FF2B5EF4-FFF2-40B4-BE49-F238E27FC236}">
                <a16:creationId xmlns:a16="http://schemas.microsoft.com/office/drawing/2014/main" id="{916BBDC2-6929-469E-B7C4-A03E77BF94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30">
            <a:extLst>
              <a:ext uri="{FF2B5EF4-FFF2-40B4-BE49-F238E27FC236}">
                <a16:creationId xmlns:a16="http://schemas.microsoft.com/office/drawing/2014/main" id="{C344E6B5-C9F5-4338-9E33-003B123731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flipH="1">
            <a:off x="-176402" y="170309"/>
            <a:ext cx="2514948" cy="2174333"/>
            <a:chOff x="-305" y="-4155"/>
            <a:chExt cx="2514948" cy="2174333"/>
          </a:xfrm>
        </p:grpSpPr>
        <p:sp>
          <p:nvSpPr>
            <p:cNvPr id="44" name="Freeform: Shape 31">
              <a:extLst>
                <a:ext uri="{FF2B5EF4-FFF2-40B4-BE49-F238E27FC236}">
                  <a16:creationId xmlns:a16="http://schemas.microsoft.com/office/drawing/2014/main" id="{C90B0F8D-9E81-4DE8-95D5-1A26E9390D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32">
              <a:extLst>
                <a:ext uri="{FF2B5EF4-FFF2-40B4-BE49-F238E27FC236}">
                  <a16:creationId xmlns:a16="http://schemas.microsoft.com/office/drawing/2014/main" id="{830BA43A-83E9-4C67-92A6-F247FB3700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33">
              <a:extLst>
                <a:ext uri="{FF2B5EF4-FFF2-40B4-BE49-F238E27FC236}">
                  <a16:creationId xmlns:a16="http://schemas.microsoft.com/office/drawing/2014/main" id="{92F3A0CC-EBFE-405D-B0C0-27DE361ED5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5" name="Freeform: Shape 34">
              <a:extLst>
                <a:ext uri="{FF2B5EF4-FFF2-40B4-BE49-F238E27FC236}">
                  <a16:creationId xmlns:a16="http://schemas.microsoft.com/office/drawing/2014/main" id="{DF2E853E-B55A-4FFD-B90E-6FB4F31BD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FDFEDBF7-8E2C-46B8-9095-AE1D77E217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130554" y="4560733"/>
            <a:ext cx="3061445" cy="2297266"/>
            <a:chOff x="-305" y="-1"/>
            <a:chExt cx="3832880" cy="2876136"/>
          </a:xfrm>
        </p:grpSpPr>
        <p:sp>
          <p:nvSpPr>
            <p:cNvPr id="38" name="Freeform: Shape 37">
              <a:extLst>
                <a:ext uri="{FF2B5EF4-FFF2-40B4-BE49-F238E27FC236}">
                  <a16:creationId xmlns:a16="http://schemas.microsoft.com/office/drawing/2014/main" id="{60202872-FBB0-4F11-BC49-9FB400B212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DEB2F40-D411-4D44-9638-AE0342C7F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507F7D91-A991-4196-AF73-327E04B562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178739A9-E67C-40E5-9468-0A68AEC54E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Slide Number Placeholder 1">
            <a:extLst>
              <a:ext uri="{FF2B5EF4-FFF2-40B4-BE49-F238E27FC236}">
                <a16:creationId xmlns:a16="http://schemas.microsoft.com/office/drawing/2014/main" id="{B3F350EA-E051-863D-AF58-17874944DBD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7A94E25-127B-4C48-AF96-44BA7B823777}" type="slidenum">
              <a:rPr lang="en-US" smtClean="0"/>
              <a:pPr>
                <a:spcAft>
                  <a:spcPts val="600"/>
                </a:spcAft>
              </a:pPr>
              <a:t>9</a:t>
            </a:fld>
            <a:endParaRPr lang="en-US"/>
          </a:p>
        </p:txBody>
      </p:sp>
      <p:sp>
        <p:nvSpPr>
          <p:cNvPr id="9" name="Rectangle: Rounded Corners 8">
            <a:extLst>
              <a:ext uri="{FF2B5EF4-FFF2-40B4-BE49-F238E27FC236}">
                <a16:creationId xmlns:a16="http://schemas.microsoft.com/office/drawing/2014/main" id="{19C296AA-387F-E8C7-3C48-B9E6D576FB3B}"/>
              </a:ext>
            </a:extLst>
          </p:cNvPr>
          <p:cNvSpPr/>
          <p:nvPr/>
        </p:nvSpPr>
        <p:spPr>
          <a:xfrm>
            <a:off x="618476" y="254854"/>
            <a:ext cx="3972574" cy="586122"/>
          </a:xfrm>
          <a:prstGeom prst="roundRect">
            <a:avLst/>
          </a:prstGeom>
          <a:solidFill>
            <a:srgbClr val="184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8E5532D-EFD2-97C0-3C4A-F41EBA097399}"/>
              </a:ext>
            </a:extLst>
          </p:cNvPr>
          <p:cNvSpPr txBox="1"/>
          <p:nvPr/>
        </p:nvSpPr>
        <p:spPr>
          <a:xfrm>
            <a:off x="618476" y="256201"/>
            <a:ext cx="3711272" cy="584775"/>
          </a:xfrm>
          <a:prstGeom prst="rect">
            <a:avLst/>
          </a:prstGeom>
          <a:noFill/>
        </p:spPr>
        <p:txBody>
          <a:bodyPr wrap="none" rtlCol="0">
            <a:spAutoFit/>
          </a:bodyPr>
          <a:lstStyle/>
          <a:p>
            <a:pPr>
              <a:spcBef>
                <a:spcPts val="500"/>
              </a:spcBef>
              <a:spcAft>
                <a:spcPts val="500"/>
              </a:spcAft>
            </a:pPr>
            <a:r>
              <a:rPr lang="en-US" sz="3200" b="1" i="1" dirty="0">
                <a:solidFill>
                  <a:schemeClr val="bg1"/>
                </a:solidFill>
              </a:rPr>
              <a:t>What can you do?</a:t>
            </a:r>
          </a:p>
        </p:txBody>
      </p:sp>
      <p:sp>
        <p:nvSpPr>
          <p:cNvPr id="11" name="TextBox 10">
            <a:extLst>
              <a:ext uri="{FF2B5EF4-FFF2-40B4-BE49-F238E27FC236}">
                <a16:creationId xmlns:a16="http://schemas.microsoft.com/office/drawing/2014/main" id="{F8C1C5FB-F5C2-B077-9C63-EEFB220FF766}"/>
              </a:ext>
            </a:extLst>
          </p:cNvPr>
          <p:cNvSpPr txBox="1"/>
          <p:nvPr/>
        </p:nvSpPr>
        <p:spPr>
          <a:xfrm>
            <a:off x="390089" y="933121"/>
            <a:ext cx="11291219" cy="5078313"/>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US" sz="2400" b="1" dirty="0"/>
              <a:t>Donate: </a:t>
            </a:r>
          </a:p>
          <a:p>
            <a:pPr marL="800100" lvl="1" indent="-342900">
              <a:spcBef>
                <a:spcPts val="600"/>
              </a:spcBef>
              <a:spcAft>
                <a:spcPts val="600"/>
              </a:spcAft>
              <a:buFont typeface="Arial" panose="020B0604020202020204" pitchFamily="34" charset="0"/>
              <a:buChar char="•"/>
            </a:pPr>
            <a:r>
              <a:rPr lang="en-US" sz="2400" dirty="0"/>
              <a:t>Every donation helps us obtain the vaccines, transport, and materials needed in the fight against polio.</a:t>
            </a:r>
          </a:p>
          <a:p>
            <a:pPr marL="800100" lvl="1" indent="-342900">
              <a:spcBef>
                <a:spcPts val="600"/>
              </a:spcBef>
              <a:spcAft>
                <a:spcPts val="600"/>
              </a:spcAft>
              <a:buFont typeface="Arial" panose="020B0604020202020204" pitchFamily="34" charset="0"/>
              <a:buChar char="•"/>
            </a:pPr>
            <a:r>
              <a:rPr lang="en-US" sz="2400" dirty="0"/>
              <a:t>Your donation is worth triple: Donations are matched 2:1 by the Gates Foundation.</a:t>
            </a:r>
          </a:p>
          <a:p>
            <a:pPr marL="800100" lvl="1" indent="-342900">
              <a:spcBef>
                <a:spcPts val="600"/>
              </a:spcBef>
              <a:spcAft>
                <a:spcPts val="600"/>
              </a:spcAft>
              <a:buFont typeface="Arial" panose="020B0604020202020204" pitchFamily="34" charset="0"/>
              <a:buChar char="•"/>
            </a:pPr>
            <a:r>
              <a:rPr lang="en-US" sz="2400" dirty="0"/>
              <a:t>$3: The average cost to fully protect a child against polio.</a:t>
            </a:r>
          </a:p>
          <a:p>
            <a:pPr marL="800100" lvl="1" indent="-342900">
              <a:spcBef>
                <a:spcPts val="600"/>
              </a:spcBef>
              <a:spcAft>
                <a:spcPts val="600"/>
              </a:spcAft>
              <a:buFont typeface="Arial" panose="020B0604020202020204" pitchFamily="34" charset="0"/>
              <a:buChar char="•"/>
            </a:pPr>
            <a:r>
              <a:rPr lang="en-US" sz="2400" dirty="0"/>
              <a:t>Join the PolioPlus Society – commit to donate $100 per year</a:t>
            </a:r>
          </a:p>
          <a:p>
            <a:pPr marL="342900" indent="-342900">
              <a:spcBef>
                <a:spcPts val="600"/>
              </a:spcBef>
              <a:spcAft>
                <a:spcPts val="600"/>
              </a:spcAft>
              <a:buFont typeface="Arial" panose="020B0604020202020204" pitchFamily="34" charset="0"/>
              <a:buChar char="•"/>
            </a:pPr>
            <a:r>
              <a:rPr lang="en-US" sz="2400" b="1" dirty="0"/>
              <a:t>Learn: </a:t>
            </a:r>
            <a:r>
              <a:rPr lang="en-US" sz="2400" dirty="0"/>
              <a:t>Get informed and help make polio a subject of conversation in your community. Visit </a:t>
            </a:r>
            <a:r>
              <a:rPr lang="en-US" sz="2400" dirty="0">
                <a:solidFill>
                  <a:srgbClr val="0461C8"/>
                </a:solidFill>
              </a:rPr>
              <a:t>EndPolio.org </a:t>
            </a:r>
            <a:r>
              <a:rPr lang="en-US" sz="2400" dirty="0"/>
              <a:t>to learn more.</a:t>
            </a:r>
          </a:p>
          <a:p>
            <a:pPr marL="342900" indent="-342900">
              <a:spcBef>
                <a:spcPts val="600"/>
              </a:spcBef>
              <a:spcAft>
                <a:spcPts val="600"/>
              </a:spcAft>
              <a:buFont typeface="Arial" panose="020B0604020202020204" pitchFamily="34" charset="0"/>
              <a:buChar char="•"/>
            </a:pPr>
            <a:r>
              <a:rPr lang="en-US" sz="2400" b="1" dirty="0"/>
              <a:t>Share: </a:t>
            </a:r>
            <a:r>
              <a:rPr lang="en-US" sz="2400" dirty="0"/>
              <a:t>Most people don’t know that polio still affects children around the world. Help spread the word!</a:t>
            </a:r>
          </a:p>
        </p:txBody>
      </p:sp>
      <p:pic>
        <p:nvPicPr>
          <p:cNvPr id="5" name="Picture 4">
            <a:extLst>
              <a:ext uri="{FF2B5EF4-FFF2-40B4-BE49-F238E27FC236}">
                <a16:creationId xmlns:a16="http://schemas.microsoft.com/office/drawing/2014/main" id="{91EFFB61-C564-5FE5-4E09-6E6C0D62BF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1068" y="74049"/>
            <a:ext cx="1982820" cy="744955"/>
          </a:xfrm>
          <a:prstGeom prst="rect">
            <a:avLst/>
          </a:prstGeom>
        </p:spPr>
      </p:pic>
    </p:spTree>
    <p:extLst>
      <p:ext uri="{BB962C8B-B14F-4D97-AF65-F5344CB8AC3E}">
        <p14:creationId xmlns:p14="http://schemas.microsoft.com/office/powerpoint/2010/main" val="27748659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8"/>
  <p:tag name="ARTICULATE_SLIDE_THUMBNAIL_REFRESH" val="1"/>
  <p:tag name="ARTICULATE_DESIGN_ID_OFFICE THEME" val="Zww6o0dV"/>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19471</TotalTime>
  <Words>876</Words>
  <Application>Microsoft Office PowerPoint</Application>
  <PresentationFormat>Widescreen</PresentationFormat>
  <Paragraphs>101</Paragraphs>
  <Slides>14</Slides>
  <Notes>8</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Narrow</vt:lpstr>
      <vt:lpstr>Calibri</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 your district/club looking for an easy way to fundraise for PolioPlus?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Frank Bradshaw</cp:lastModifiedBy>
  <cp:revision>204</cp:revision>
  <cp:lastPrinted>2023-03-21T14:51:47Z</cp:lastPrinted>
  <dcterms:created xsi:type="dcterms:W3CDTF">2019-11-18T03:22:22Z</dcterms:created>
  <dcterms:modified xsi:type="dcterms:W3CDTF">2023-08-19T12:14:28Z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1E96FB25-8539-4CD8-9073-88C994302880</vt:lpwstr>
  </property>
  <property fmtid="{D5CDD505-2E9C-101B-9397-08002B2CF9AE}" pid="3" name="ArticulatePath">
    <vt:lpwstr>RI InHouse Staff Presentation_20200117-007_QC1_EN</vt:lpwstr>
  </property>
</Properties>
</file>